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9" r:id="rId1"/>
    <p:sldMasterId id="2147483666" r:id="rId2"/>
    <p:sldMasterId id="2147483678" r:id="rId3"/>
  </p:sldMasterIdLst>
  <p:notesMasterIdLst>
    <p:notesMasterId r:id="rId49"/>
  </p:notesMasterIdLst>
  <p:handoutMasterIdLst>
    <p:handoutMasterId r:id="rId50"/>
  </p:handoutMasterIdLst>
  <p:sldIdLst>
    <p:sldId id="548" r:id="rId4"/>
    <p:sldId id="492" r:id="rId5"/>
    <p:sldId id="463" r:id="rId6"/>
    <p:sldId id="418" r:id="rId7"/>
    <p:sldId id="462" r:id="rId8"/>
    <p:sldId id="542" r:id="rId9"/>
    <p:sldId id="556" r:id="rId10"/>
    <p:sldId id="557" r:id="rId11"/>
    <p:sldId id="559" r:id="rId12"/>
    <p:sldId id="461" r:id="rId13"/>
    <p:sldId id="544" r:id="rId14"/>
    <p:sldId id="545" r:id="rId15"/>
    <p:sldId id="549" r:id="rId16"/>
    <p:sldId id="550" r:id="rId17"/>
    <p:sldId id="554" r:id="rId18"/>
    <p:sldId id="551" r:id="rId19"/>
    <p:sldId id="546" r:id="rId20"/>
    <p:sldId id="547" r:id="rId21"/>
    <p:sldId id="517" r:id="rId22"/>
    <p:sldId id="518" r:id="rId23"/>
    <p:sldId id="543" r:id="rId24"/>
    <p:sldId id="472" r:id="rId25"/>
    <p:sldId id="520" r:id="rId26"/>
    <p:sldId id="521" r:id="rId27"/>
    <p:sldId id="522" r:id="rId28"/>
    <p:sldId id="524" r:id="rId29"/>
    <p:sldId id="525" r:id="rId30"/>
    <p:sldId id="526" r:id="rId31"/>
    <p:sldId id="527" r:id="rId32"/>
    <p:sldId id="553" r:id="rId33"/>
    <p:sldId id="465" r:id="rId34"/>
    <p:sldId id="530" r:id="rId35"/>
    <p:sldId id="529" r:id="rId36"/>
    <p:sldId id="531" r:id="rId37"/>
    <p:sldId id="532" r:id="rId38"/>
    <p:sldId id="533" r:id="rId39"/>
    <p:sldId id="534" r:id="rId40"/>
    <p:sldId id="535" r:id="rId41"/>
    <p:sldId id="475" r:id="rId42"/>
    <p:sldId id="536" r:id="rId43"/>
    <p:sldId id="537" r:id="rId44"/>
    <p:sldId id="552" r:id="rId45"/>
    <p:sldId id="476" r:id="rId46"/>
    <p:sldId id="538" r:id="rId47"/>
    <p:sldId id="449" r:id="rId48"/>
  </p:sldIdLst>
  <p:sldSz cx="9144000" cy="6858000" type="screen4x3"/>
  <p:notesSz cx="6856413" cy="9750425"/>
  <p:kinsoku lang="ja-JP" invalStChars="、。，．・：；？！゛゜ヽヾゝゞ々ー’”）〕］｝〉》」』】°‰′″℃￠％ぁぃぅぇぉっゃゅょゎァィゥェォッャュョヮヵヶ!%),.:;?]}｡｣､･ｧｨｩｪｫｬｭｮｯｰﾞﾟ" invalEndChars="‘“（〔［｛〈《「『【￥＄$([\{｢￡"/>
  <p:defaultTextStyle>
    <a:defPPr>
      <a:defRPr lang="en-US"/>
    </a:defPPr>
    <a:lvl1pPr algn="ctr" rtl="0" fontAlgn="base">
      <a:spcBef>
        <a:spcPct val="0"/>
      </a:spcBef>
      <a:spcAft>
        <a:spcPct val="0"/>
      </a:spcAft>
      <a:defRPr sz="1600" kern="1200">
        <a:solidFill>
          <a:schemeClr val="tx1"/>
        </a:solidFill>
        <a:latin typeface="Tahoma" panose="020B0604030504040204" pitchFamily="34" charset="0"/>
        <a:ea typeface="+mn-ea"/>
        <a:cs typeface="+mn-cs"/>
      </a:defRPr>
    </a:lvl1pPr>
    <a:lvl2pPr marL="457200" algn="ctr" rtl="0" fontAlgn="base">
      <a:spcBef>
        <a:spcPct val="0"/>
      </a:spcBef>
      <a:spcAft>
        <a:spcPct val="0"/>
      </a:spcAft>
      <a:defRPr sz="1600" kern="1200">
        <a:solidFill>
          <a:schemeClr val="tx1"/>
        </a:solidFill>
        <a:latin typeface="Tahoma" panose="020B0604030504040204" pitchFamily="34" charset="0"/>
        <a:ea typeface="+mn-ea"/>
        <a:cs typeface="+mn-cs"/>
      </a:defRPr>
    </a:lvl2pPr>
    <a:lvl3pPr marL="914400" algn="ctr" rtl="0" fontAlgn="base">
      <a:spcBef>
        <a:spcPct val="0"/>
      </a:spcBef>
      <a:spcAft>
        <a:spcPct val="0"/>
      </a:spcAft>
      <a:defRPr sz="1600" kern="1200">
        <a:solidFill>
          <a:schemeClr val="tx1"/>
        </a:solidFill>
        <a:latin typeface="Tahoma" panose="020B0604030504040204" pitchFamily="34" charset="0"/>
        <a:ea typeface="+mn-ea"/>
        <a:cs typeface="+mn-cs"/>
      </a:defRPr>
    </a:lvl3pPr>
    <a:lvl4pPr marL="1371600" algn="ctr" rtl="0" fontAlgn="base">
      <a:spcBef>
        <a:spcPct val="0"/>
      </a:spcBef>
      <a:spcAft>
        <a:spcPct val="0"/>
      </a:spcAft>
      <a:defRPr sz="1600" kern="1200">
        <a:solidFill>
          <a:schemeClr val="tx1"/>
        </a:solidFill>
        <a:latin typeface="Tahoma" panose="020B0604030504040204" pitchFamily="34" charset="0"/>
        <a:ea typeface="+mn-ea"/>
        <a:cs typeface="+mn-cs"/>
      </a:defRPr>
    </a:lvl4pPr>
    <a:lvl5pPr marL="1828800" algn="ctr" rtl="0" fontAlgn="base">
      <a:spcBef>
        <a:spcPct val="0"/>
      </a:spcBef>
      <a:spcAft>
        <a:spcPct val="0"/>
      </a:spcAft>
      <a:defRPr sz="1600" kern="1200">
        <a:solidFill>
          <a:schemeClr val="tx1"/>
        </a:solidFill>
        <a:latin typeface="Tahoma" panose="020B0604030504040204" pitchFamily="34" charset="0"/>
        <a:ea typeface="+mn-ea"/>
        <a:cs typeface="+mn-cs"/>
      </a:defRPr>
    </a:lvl5pPr>
    <a:lvl6pPr marL="2286000" algn="l" defTabSz="914400" rtl="0" eaLnBrk="1" latinLnBrk="0" hangingPunct="1">
      <a:defRPr sz="1600" kern="1200">
        <a:solidFill>
          <a:schemeClr val="tx1"/>
        </a:solidFill>
        <a:latin typeface="Tahoma" panose="020B0604030504040204" pitchFamily="34" charset="0"/>
        <a:ea typeface="+mn-ea"/>
        <a:cs typeface="+mn-cs"/>
      </a:defRPr>
    </a:lvl6pPr>
    <a:lvl7pPr marL="2743200" algn="l" defTabSz="914400" rtl="0" eaLnBrk="1" latinLnBrk="0" hangingPunct="1">
      <a:defRPr sz="1600" kern="1200">
        <a:solidFill>
          <a:schemeClr val="tx1"/>
        </a:solidFill>
        <a:latin typeface="Tahoma" panose="020B0604030504040204" pitchFamily="34" charset="0"/>
        <a:ea typeface="+mn-ea"/>
        <a:cs typeface="+mn-cs"/>
      </a:defRPr>
    </a:lvl7pPr>
    <a:lvl8pPr marL="3200400" algn="l" defTabSz="914400" rtl="0" eaLnBrk="1" latinLnBrk="0" hangingPunct="1">
      <a:defRPr sz="1600" kern="1200">
        <a:solidFill>
          <a:schemeClr val="tx1"/>
        </a:solidFill>
        <a:latin typeface="Tahoma" panose="020B0604030504040204" pitchFamily="34" charset="0"/>
        <a:ea typeface="+mn-ea"/>
        <a:cs typeface="+mn-cs"/>
      </a:defRPr>
    </a:lvl8pPr>
    <a:lvl9pPr marL="3657600" algn="l" defTabSz="914400" rtl="0" eaLnBrk="1" latinLnBrk="0" hangingPunct="1">
      <a:defRPr sz="1600" kern="1200">
        <a:solidFill>
          <a:schemeClr val="tx1"/>
        </a:solidFill>
        <a:latin typeface="Tahoma" panose="020B060403050404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2" pos="363" userDrawn="1">
          <p15:clr>
            <a:srgbClr val="A4A3A4"/>
          </p15:clr>
        </p15:guide>
        <p15:guide id="3" orient="horz" pos="2047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000000"/>
    <a:srgbClr val="FFFF00"/>
    <a:srgbClr val="FF6600"/>
    <a:srgbClr val="0000CC"/>
    <a:srgbClr val="00CC00"/>
    <a:srgbClr val="0099CC"/>
    <a:srgbClr val="CC9900"/>
    <a:srgbClr val="F3C10B"/>
    <a:srgbClr val="F7C63B"/>
    <a:srgbClr val="FF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64" autoAdjust="0"/>
    <p:restoredTop sz="94473" autoAdjust="0"/>
  </p:normalViewPr>
  <p:slideViewPr>
    <p:cSldViewPr snapToGrid="0" showGuides="1">
      <p:cViewPr varScale="1">
        <p:scale>
          <a:sx n="64" d="100"/>
          <a:sy n="64" d="100"/>
        </p:scale>
        <p:origin x="1470" y="66"/>
      </p:cViewPr>
      <p:guideLst>
        <p:guide pos="363"/>
        <p:guide orient="horz" pos="2047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3312"/>
    </p:cViewPr>
  </p:sorterViewPr>
  <p:gridSpacing cx="45005" cy="45005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slide" Target="slides/slide36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42" Type="http://schemas.openxmlformats.org/officeDocument/2006/relationships/slide" Target="slides/slide39.xml"/><Relationship Id="rId47" Type="http://schemas.openxmlformats.org/officeDocument/2006/relationships/slide" Target="slides/slide44.xml"/><Relationship Id="rId50" Type="http://schemas.openxmlformats.org/officeDocument/2006/relationships/handoutMaster" Target="handoutMasters/handoutMaster1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slide" Target="slides/slide35.xml"/><Relationship Id="rId46" Type="http://schemas.openxmlformats.org/officeDocument/2006/relationships/slide" Target="slides/slide4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41" Type="http://schemas.openxmlformats.org/officeDocument/2006/relationships/slide" Target="slides/slide38.xml"/><Relationship Id="rId54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slide" Target="slides/slide34.xml"/><Relationship Id="rId40" Type="http://schemas.openxmlformats.org/officeDocument/2006/relationships/slide" Target="slides/slide37.xml"/><Relationship Id="rId45" Type="http://schemas.openxmlformats.org/officeDocument/2006/relationships/slide" Target="slides/slide42.xml"/><Relationship Id="rId53" Type="http://schemas.openxmlformats.org/officeDocument/2006/relationships/theme" Target="theme/theme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49" Type="http://schemas.openxmlformats.org/officeDocument/2006/relationships/notesMaster" Target="notesMasters/notesMaster1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4" Type="http://schemas.openxmlformats.org/officeDocument/2006/relationships/slide" Target="slides/slide41.xml"/><Relationship Id="rId52" Type="http://schemas.openxmlformats.org/officeDocument/2006/relationships/viewProps" Target="viewProp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43" Type="http://schemas.openxmlformats.org/officeDocument/2006/relationships/slide" Target="slides/slide40.xml"/><Relationship Id="rId48" Type="http://schemas.openxmlformats.org/officeDocument/2006/relationships/slide" Target="slides/slide45.xml"/><Relationship Id="rId8" Type="http://schemas.openxmlformats.org/officeDocument/2006/relationships/slide" Target="slides/slide5.xml"/><Relationship Id="rId51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58875" y="857250"/>
            <a:ext cx="4537075" cy="34036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2051" name="Rectangle 3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635500"/>
            <a:ext cx="5027613" cy="4105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folHlink"/>
                </a:solidFill>
              </a14:hiddenFill>
            </a:ext>
            <a:ext uri="{91240B29-F687-4F45-9708-019B960494DF}">
              <a14:hiddenLine xmlns:a14="http://schemas.microsoft.com/office/drawing/2010/main" w="12700" cmpd="dbl">
                <a:solidFill>
                  <a:srgbClr val="114FFB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343" tIns="44379" rIns="90343" bIns="4437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Body Text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lnSpc>
        <a:spcPct val="90000"/>
      </a:lnSpc>
      <a:spcBef>
        <a:spcPct val="4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1pPr>
    <a:lvl2pPr marL="457200" algn="l" rtl="0" fontAlgn="base">
      <a:lnSpc>
        <a:spcPct val="90000"/>
      </a:lnSpc>
      <a:spcBef>
        <a:spcPct val="4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2pPr>
    <a:lvl3pPr marL="914400" algn="l" rtl="0" fontAlgn="base">
      <a:lnSpc>
        <a:spcPct val="90000"/>
      </a:lnSpc>
      <a:spcBef>
        <a:spcPct val="4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3pPr>
    <a:lvl4pPr marL="1371600" algn="l" rtl="0" fontAlgn="base">
      <a:lnSpc>
        <a:spcPct val="90000"/>
      </a:lnSpc>
      <a:spcBef>
        <a:spcPct val="4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4pPr>
    <a:lvl5pPr marL="1828800" algn="l" rtl="0" fontAlgn="base">
      <a:lnSpc>
        <a:spcPct val="90000"/>
      </a:lnSpc>
      <a:spcBef>
        <a:spcPct val="4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32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31838"/>
            <a:ext cx="4875212" cy="3656012"/>
          </a:xfrm>
          <a:ln/>
        </p:spPr>
      </p:sp>
      <p:sp>
        <p:nvSpPr>
          <p:cNvPr id="5232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630738"/>
            <a:ext cx="5484813" cy="4387850"/>
          </a:xfrm>
        </p:spPr>
        <p:txBody>
          <a:bodyPr/>
          <a:lstStyle/>
          <a:p>
            <a:pPr marL="228600" indent="-228600"/>
            <a:r>
              <a:rPr lang="en-US" altLang="en-US" b="1"/>
              <a:t>South Africa (HDI Rank: 120): A Golden Opportunity – A Major Challenge</a:t>
            </a:r>
          </a:p>
          <a:p>
            <a:pPr marL="228600" indent="-228600">
              <a:buFontTx/>
              <a:buAutoNum type="arabicPeriod"/>
            </a:pPr>
            <a:r>
              <a:rPr lang="en-US" altLang="en-US" b="1"/>
              <a:t>South Africa’s unique strengths:</a:t>
            </a:r>
          </a:p>
          <a:p>
            <a:pPr marL="228600" indent="-228600">
              <a:buFontTx/>
              <a:buChar char="•"/>
            </a:pPr>
            <a:r>
              <a:rPr lang="en-US" altLang="en-US"/>
              <a:t>The “Cradle” of humankind (Sterkfontein), and Modern Humans (Kalahari);</a:t>
            </a:r>
          </a:p>
          <a:p>
            <a:pPr marL="228600" indent="-228600">
              <a:buFontTx/>
              <a:buChar char="•"/>
            </a:pPr>
            <a:r>
              <a:rPr lang="en-US" altLang="en-US"/>
              <a:t>A Microcosm of a multi-ethnic multi-cultural “colourful” world that finds strength in cultural diversity;</a:t>
            </a:r>
          </a:p>
          <a:p>
            <a:pPr marL="228600" indent="-228600">
              <a:buFontTx/>
              <a:buChar char="•"/>
            </a:pPr>
            <a:r>
              <a:rPr lang="en-US" altLang="en-US"/>
              <a:t>A nation rich in historical experience - a disastrous human history presenting a powerful messages for the future;</a:t>
            </a:r>
          </a:p>
          <a:p>
            <a:pPr marL="228600" indent="-228600">
              <a:buFontTx/>
              <a:buChar char="•"/>
            </a:pPr>
            <a:r>
              <a:rPr lang="en-US" altLang="en-US"/>
              <a:t>A land rich in natural resources – human and other;</a:t>
            </a:r>
          </a:p>
          <a:p>
            <a:pPr marL="228600" indent="-228600">
              <a:buFontTx/>
              <a:buChar char="•"/>
            </a:pPr>
            <a:r>
              <a:rPr lang="en-US" altLang="en-US"/>
              <a:t>A significant “First Economy” that can contribute to “Second Economy” development – if allowed to, and encouraged to do so.</a:t>
            </a:r>
          </a:p>
          <a:p>
            <a:pPr marL="228600" indent="-228600">
              <a:buFontTx/>
              <a:buAutoNum type="arabicPeriod"/>
            </a:pPr>
            <a:r>
              <a:rPr lang="en-US" altLang="en-US" b="1"/>
              <a:t>South Africa’s risks:</a:t>
            </a:r>
          </a:p>
          <a:p>
            <a:pPr marL="588963" lvl="1" indent="-228600">
              <a:buFontTx/>
              <a:buChar char="•"/>
            </a:pPr>
            <a:r>
              <a:rPr lang="en-US" altLang="en-US"/>
              <a:t>Failure to raise the national level of human development;</a:t>
            </a:r>
          </a:p>
          <a:p>
            <a:pPr marL="588963" lvl="1" indent="-228600">
              <a:buFontTx/>
              <a:buChar char="•"/>
            </a:pPr>
            <a:r>
              <a:rPr lang="en-US" altLang="en-US"/>
              <a:t>The consequential response of the massive “Second Economy” to its “exclusion” from “First Economy” advantages;</a:t>
            </a:r>
          </a:p>
          <a:p>
            <a:pPr marL="588963" lvl="1" indent="-228600">
              <a:buFontTx/>
              <a:buChar char="•"/>
            </a:pPr>
            <a:r>
              <a:rPr lang="en-US" altLang="en-US"/>
              <a:t>Failure to build the tools required for inclusive human development – affordable effective ICTs. </a:t>
            </a:r>
          </a:p>
          <a:p>
            <a:pPr marL="228600" indent="-228600">
              <a:buFontTx/>
              <a:buAutoNum type="arabicPeriod"/>
            </a:pPr>
            <a:r>
              <a:rPr lang="en-US" altLang="en-US" b="1"/>
              <a:t>South Africa’s opportunity:</a:t>
            </a:r>
            <a:r>
              <a:rPr lang="en-US" altLang="en-US"/>
              <a:t> Use the intellectual capacity of South Africa’s “First Economy” to build the ICT infrastructures that will address the knowledge access needs of South Africa’s “Second Economy” – true ICTs4D4ALL, addressing leading edge economic challenges, and developing country demands simultaneously, effectively.</a:t>
            </a:r>
          </a:p>
        </p:txBody>
      </p:sp>
    </p:spTree>
    <p:extLst>
      <p:ext uri="{BB962C8B-B14F-4D97-AF65-F5344CB8AC3E}">
        <p14:creationId xmlns:p14="http://schemas.microsoft.com/office/powerpoint/2010/main" val="217769429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53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31838"/>
            <a:ext cx="4875212" cy="3656012"/>
          </a:xfrm>
          <a:ln/>
        </p:spPr>
      </p:sp>
      <p:sp>
        <p:nvSpPr>
          <p:cNvPr id="5253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630738"/>
            <a:ext cx="5484813" cy="4387850"/>
          </a:xfrm>
        </p:spPr>
        <p:txBody>
          <a:bodyPr/>
          <a:lstStyle/>
          <a:p>
            <a:pPr marL="228600" indent="-228600"/>
            <a:r>
              <a:rPr lang="en-US" altLang="en-US" b="1"/>
              <a:t>South Africa (HDI Rank: 120): A Golden Opportunity – A Major Challenge</a:t>
            </a:r>
          </a:p>
          <a:p>
            <a:pPr marL="228600" indent="-228600">
              <a:buFontTx/>
              <a:buAutoNum type="arabicPeriod"/>
            </a:pPr>
            <a:r>
              <a:rPr lang="en-US" altLang="en-US" b="1"/>
              <a:t>South Africa’s unique strengths:</a:t>
            </a:r>
          </a:p>
          <a:p>
            <a:pPr marL="228600" indent="-228600">
              <a:buFontTx/>
              <a:buChar char="•"/>
            </a:pPr>
            <a:r>
              <a:rPr lang="en-US" altLang="en-US"/>
              <a:t>The “Cradle” of humankind (Sterkfontein), and Modern Humans (Kalahari);</a:t>
            </a:r>
          </a:p>
          <a:p>
            <a:pPr marL="228600" indent="-228600">
              <a:buFontTx/>
              <a:buChar char="•"/>
            </a:pPr>
            <a:r>
              <a:rPr lang="en-US" altLang="en-US"/>
              <a:t>A Microcosm of a multi-ethnic multi-cultural “colourful” world that finds strength in cultural diversity;</a:t>
            </a:r>
          </a:p>
          <a:p>
            <a:pPr marL="228600" indent="-228600">
              <a:buFontTx/>
              <a:buChar char="•"/>
            </a:pPr>
            <a:r>
              <a:rPr lang="en-US" altLang="en-US"/>
              <a:t>A nation rich in historical experience - a disastrous human history presenting a powerful messages for the future;</a:t>
            </a:r>
          </a:p>
          <a:p>
            <a:pPr marL="228600" indent="-228600">
              <a:buFontTx/>
              <a:buChar char="•"/>
            </a:pPr>
            <a:r>
              <a:rPr lang="en-US" altLang="en-US"/>
              <a:t>A land rich in natural resources – human and other;</a:t>
            </a:r>
          </a:p>
          <a:p>
            <a:pPr marL="228600" indent="-228600">
              <a:buFontTx/>
              <a:buChar char="•"/>
            </a:pPr>
            <a:r>
              <a:rPr lang="en-US" altLang="en-US"/>
              <a:t>A significant “First Economy” that can contribute to “Second Economy” development – if allowed to, and encouraged to do so.</a:t>
            </a:r>
          </a:p>
          <a:p>
            <a:pPr marL="228600" indent="-228600">
              <a:buFontTx/>
              <a:buAutoNum type="arabicPeriod"/>
            </a:pPr>
            <a:r>
              <a:rPr lang="en-US" altLang="en-US" b="1"/>
              <a:t>South Africa’s risks:</a:t>
            </a:r>
          </a:p>
          <a:p>
            <a:pPr marL="588963" lvl="1" indent="-228600">
              <a:buFontTx/>
              <a:buChar char="•"/>
            </a:pPr>
            <a:r>
              <a:rPr lang="en-US" altLang="en-US"/>
              <a:t>Failure to raise the national level of human development;</a:t>
            </a:r>
          </a:p>
          <a:p>
            <a:pPr marL="588963" lvl="1" indent="-228600">
              <a:buFontTx/>
              <a:buChar char="•"/>
            </a:pPr>
            <a:r>
              <a:rPr lang="en-US" altLang="en-US"/>
              <a:t>The consequential response of the massive “Second Economy” to its “exclusion” from “First Economy” advantages;</a:t>
            </a:r>
          </a:p>
          <a:p>
            <a:pPr marL="588963" lvl="1" indent="-228600">
              <a:buFontTx/>
              <a:buChar char="•"/>
            </a:pPr>
            <a:r>
              <a:rPr lang="en-US" altLang="en-US"/>
              <a:t>Failure to build the tools required for inclusive human development – affordable effective ICTs. </a:t>
            </a:r>
          </a:p>
          <a:p>
            <a:pPr marL="228600" indent="-228600">
              <a:buFontTx/>
              <a:buAutoNum type="arabicPeriod"/>
            </a:pPr>
            <a:r>
              <a:rPr lang="en-US" altLang="en-US" b="1"/>
              <a:t>South Africa’s opportunity:</a:t>
            </a:r>
            <a:r>
              <a:rPr lang="en-US" altLang="en-US"/>
              <a:t> Use the intellectual capacity of South Africa’s “First Economy” to build the ICT infrastructures that will address the knowledge access needs of South Africa’s “Second Economy” – true ICTs4D4ALL, addressing leading edge economic challenges, and developing country demands simultaneously, effectively.</a:t>
            </a: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57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31838"/>
            <a:ext cx="4875212" cy="3656012"/>
          </a:xfrm>
          <a:ln/>
        </p:spPr>
      </p:sp>
      <p:sp>
        <p:nvSpPr>
          <p:cNvPr id="5457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630738"/>
            <a:ext cx="5484813" cy="4387850"/>
          </a:xfrm>
        </p:spPr>
        <p:txBody>
          <a:bodyPr/>
          <a:lstStyle/>
          <a:p>
            <a:pPr marL="228600" indent="-228600"/>
            <a:r>
              <a:rPr lang="en-US" altLang="en-US" b="1"/>
              <a:t>South Africa (HDI Rank: 120): A Golden Opportunity – A Major Challenge</a:t>
            </a:r>
          </a:p>
          <a:p>
            <a:pPr marL="228600" indent="-228600">
              <a:buFontTx/>
              <a:buAutoNum type="arabicPeriod"/>
            </a:pPr>
            <a:r>
              <a:rPr lang="en-US" altLang="en-US" b="1"/>
              <a:t>South Africa’s unique strengths:</a:t>
            </a:r>
          </a:p>
          <a:p>
            <a:pPr marL="228600" indent="-228600">
              <a:buFontTx/>
              <a:buChar char="•"/>
            </a:pPr>
            <a:r>
              <a:rPr lang="en-US" altLang="en-US"/>
              <a:t>The “Cradle” of humankind (Sterkfontein), and Modern Humans (Kalahari);</a:t>
            </a:r>
          </a:p>
          <a:p>
            <a:pPr marL="228600" indent="-228600">
              <a:buFontTx/>
              <a:buChar char="•"/>
            </a:pPr>
            <a:r>
              <a:rPr lang="en-US" altLang="en-US"/>
              <a:t>A Microcosm of a multi-ethnic multi-cultural “colourful” world that finds strength in cultural diversity;</a:t>
            </a:r>
          </a:p>
          <a:p>
            <a:pPr marL="228600" indent="-228600">
              <a:buFontTx/>
              <a:buChar char="•"/>
            </a:pPr>
            <a:r>
              <a:rPr lang="en-US" altLang="en-US"/>
              <a:t>A nation rich in historical experience - a disastrous human history presenting a powerful messages for the future;</a:t>
            </a:r>
          </a:p>
          <a:p>
            <a:pPr marL="228600" indent="-228600">
              <a:buFontTx/>
              <a:buChar char="•"/>
            </a:pPr>
            <a:r>
              <a:rPr lang="en-US" altLang="en-US"/>
              <a:t>A land rich in natural resources – human and other;</a:t>
            </a:r>
          </a:p>
          <a:p>
            <a:pPr marL="228600" indent="-228600">
              <a:buFontTx/>
              <a:buChar char="•"/>
            </a:pPr>
            <a:r>
              <a:rPr lang="en-US" altLang="en-US"/>
              <a:t>A significant “First Economy” that can contribute to “Second Economy” development – if allowed to, and encouraged to do so.</a:t>
            </a:r>
          </a:p>
          <a:p>
            <a:pPr marL="228600" indent="-228600">
              <a:buFontTx/>
              <a:buAutoNum type="arabicPeriod"/>
            </a:pPr>
            <a:r>
              <a:rPr lang="en-US" altLang="en-US" b="1"/>
              <a:t>South Africa’s risks:</a:t>
            </a:r>
          </a:p>
          <a:p>
            <a:pPr marL="588963" lvl="1" indent="-228600">
              <a:buFontTx/>
              <a:buChar char="•"/>
            </a:pPr>
            <a:r>
              <a:rPr lang="en-US" altLang="en-US"/>
              <a:t>Failure to raise the national level of human development;</a:t>
            </a:r>
          </a:p>
          <a:p>
            <a:pPr marL="588963" lvl="1" indent="-228600">
              <a:buFontTx/>
              <a:buChar char="•"/>
            </a:pPr>
            <a:r>
              <a:rPr lang="en-US" altLang="en-US"/>
              <a:t>The consequential response of the massive “Second Economy” to its “exclusion” from “First Economy” advantages;</a:t>
            </a:r>
          </a:p>
          <a:p>
            <a:pPr marL="588963" lvl="1" indent="-228600">
              <a:buFontTx/>
              <a:buChar char="•"/>
            </a:pPr>
            <a:r>
              <a:rPr lang="en-US" altLang="en-US"/>
              <a:t>Failure to build the tools required for inclusive human development – affordable effective ICTs. </a:t>
            </a:r>
          </a:p>
          <a:p>
            <a:pPr marL="228600" indent="-228600">
              <a:buFontTx/>
              <a:buAutoNum type="arabicPeriod"/>
            </a:pPr>
            <a:r>
              <a:rPr lang="en-US" altLang="en-US" b="1"/>
              <a:t>South Africa’s opportunity:</a:t>
            </a:r>
            <a:r>
              <a:rPr lang="en-US" altLang="en-US"/>
              <a:t> Use the intellectual capacity of South Africa’s “First Economy” to build the ICT infrastructures that will address the knowledge access needs of South Africa’s “Second Economy” – true ICTs4D4ALL, addressing leading edge economic challenges, and developing country demands simultaneously, effectively.</a:t>
            </a:r>
          </a:p>
        </p:txBody>
      </p:sp>
    </p:spTree>
    <p:extLst>
      <p:ext uri="{BB962C8B-B14F-4D97-AF65-F5344CB8AC3E}">
        <p14:creationId xmlns:p14="http://schemas.microsoft.com/office/powerpoint/2010/main" val="363088128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57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31838"/>
            <a:ext cx="4875212" cy="3656012"/>
          </a:xfrm>
          <a:ln/>
        </p:spPr>
      </p:sp>
      <p:sp>
        <p:nvSpPr>
          <p:cNvPr id="5457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630738"/>
            <a:ext cx="5484813" cy="4387850"/>
          </a:xfrm>
        </p:spPr>
        <p:txBody>
          <a:bodyPr/>
          <a:lstStyle/>
          <a:p>
            <a:pPr marL="228600" indent="-228600"/>
            <a:r>
              <a:rPr lang="en-US" altLang="en-US" b="1"/>
              <a:t>South Africa (HDI Rank: 120): A Golden Opportunity – A Major Challenge</a:t>
            </a:r>
          </a:p>
          <a:p>
            <a:pPr marL="228600" indent="-228600">
              <a:buFontTx/>
              <a:buAutoNum type="arabicPeriod"/>
            </a:pPr>
            <a:r>
              <a:rPr lang="en-US" altLang="en-US" b="1"/>
              <a:t>South Africa’s unique strengths:</a:t>
            </a:r>
          </a:p>
          <a:p>
            <a:pPr marL="228600" indent="-228600">
              <a:buFontTx/>
              <a:buChar char="•"/>
            </a:pPr>
            <a:r>
              <a:rPr lang="en-US" altLang="en-US"/>
              <a:t>The “Cradle” of humankind (Sterkfontein), and Modern Humans (Kalahari);</a:t>
            </a:r>
          </a:p>
          <a:p>
            <a:pPr marL="228600" indent="-228600">
              <a:buFontTx/>
              <a:buChar char="•"/>
            </a:pPr>
            <a:r>
              <a:rPr lang="en-US" altLang="en-US"/>
              <a:t>A Microcosm of a multi-ethnic multi-cultural “colourful” world that finds strength in cultural diversity;</a:t>
            </a:r>
          </a:p>
          <a:p>
            <a:pPr marL="228600" indent="-228600">
              <a:buFontTx/>
              <a:buChar char="•"/>
            </a:pPr>
            <a:r>
              <a:rPr lang="en-US" altLang="en-US"/>
              <a:t>A nation rich in historical experience - a disastrous human history presenting a powerful messages for the future;</a:t>
            </a:r>
          </a:p>
          <a:p>
            <a:pPr marL="228600" indent="-228600">
              <a:buFontTx/>
              <a:buChar char="•"/>
            </a:pPr>
            <a:r>
              <a:rPr lang="en-US" altLang="en-US"/>
              <a:t>A land rich in natural resources – human and other;</a:t>
            </a:r>
          </a:p>
          <a:p>
            <a:pPr marL="228600" indent="-228600">
              <a:buFontTx/>
              <a:buChar char="•"/>
            </a:pPr>
            <a:r>
              <a:rPr lang="en-US" altLang="en-US"/>
              <a:t>A significant “First Economy” that can contribute to “Second Economy” development – if allowed to, and encouraged to do so.</a:t>
            </a:r>
          </a:p>
          <a:p>
            <a:pPr marL="228600" indent="-228600">
              <a:buFontTx/>
              <a:buAutoNum type="arabicPeriod"/>
            </a:pPr>
            <a:r>
              <a:rPr lang="en-US" altLang="en-US" b="1"/>
              <a:t>South Africa’s risks:</a:t>
            </a:r>
          </a:p>
          <a:p>
            <a:pPr marL="588963" lvl="1" indent="-228600">
              <a:buFontTx/>
              <a:buChar char="•"/>
            </a:pPr>
            <a:r>
              <a:rPr lang="en-US" altLang="en-US"/>
              <a:t>Failure to raise the national level of human development;</a:t>
            </a:r>
          </a:p>
          <a:p>
            <a:pPr marL="588963" lvl="1" indent="-228600">
              <a:buFontTx/>
              <a:buChar char="•"/>
            </a:pPr>
            <a:r>
              <a:rPr lang="en-US" altLang="en-US"/>
              <a:t>The consequential response of the massive “Second Economy” to its “exclusion” from “First Economy” advantages;</a:t>
            </a:r>
          </a:p>
          <a:p>
            <a:pPr marL="588963" lvl="1" indent="-228600">
              <a:buFontTx/>
              <a:buChar char="•"/>
            </a:pPr>
            <a:r>
              <a:rPr lang="en-US" altLang="en-US"/>
              <a:t>Failure to build the tools required for inclusive human development – affordable effective ICTs. </a:t>
            </a:r>
          </a:p>
          <a:p>
            <a:pPr marL="228600" indent="-228600">
              <a:buFontTx/>
              <a:buAutoNum type="arabicPeriod"/>
            </a:pPr>
            <a:r>
              <a:rPr lang="en-US" altLang="en-US" b="1"/>
              <a:t>South Africa’s opportunity:</a:t>
            </a:r>
            <a:r>
              <a:rPr lang="en-US" altLang="en-US"/>
              <a:t> Use the intellectual capacity of South Africa’s “First Economy” to build the ICT infrastructures that will address the knowledge access needs of South Africa’s “Second Economy” – true ICTs4D4ALL, addressing leading edge economic challenges, and developing country demands simultaneously, effectively.</a:t>
            </a:r>
          </a:p>
        </p:txBody>
      </p:sp>
    </p:spTree>
    <p:extLst>
      <p:ext uri="{BB962C8B-B14F-4D97-AF65-F5344CB8AC3E}">
        <p14:creationId xmlns:p14="http://schemas.microsoft.com/office/powerpoint/2010/main" val="392631001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57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31838"/>
            <a:ext cx="4875212" cy="3656012"/>
          </a:xfrm>
          <a:ln/>
        </p:spPr>
      </p:sp>
      <p:sp>
        <p:nvSpPr>
          <p:cNvPr id="5457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630738"/>
            <a:ext cx="5484813" cy="4387850"/>
          </a:xfrm>
        </p:spPr>
        <p:txBody>
          <a:bodyPr/>
          <a:lstStyle/>
          <a:p>
            <a:pPr marL="228600" indent="-228600"/>
            <a:r>
              <a:rPr lang="en-US" altLang="en-US" b="1"/>
              <a:t>South Africa (HDI Rank: 120): A Golden Opportunity – A Major Challenge</a:t>
            </a:r>
          </a:p>
          <a:p>
            <a:pPr marL="228600" indent="-228600">
              <a:buFontTx/>
              <a:buAutoNum type="arabicPeriod"/>
            </a:pPr>
            <a:r>
              <a:rPr lang="en-US" altLang="en-US" b="1"/>
              <a:t>South Africa’s unique strengths:</a:t>
            </a:r>
          </a:p>
          <a:p>
            <a:pPr marL="228600" indent="-228600">
              <a:buFontTx/>
              <a:buChar char="•"/>
            </a:pPr>
            <a:r>
              <a:rPr lang="en-US" altLang="en-US"/>
              <a:t>The “Cradle” of humankind (Sterkfontein), and Modern Humans (Kalahari);</a:t>
            </a:r>
          </a:p>
          <a:p>
            <a:pPr marL="228600" indent="-228600">
              <a:buFontTx/>
              <a:buChar char="•"/>
            </a:pPr>
            <a:r>
              <a:rPr lang="en-US" altLang="en-US"/>
              <a:t>A Microcosm of a multi-ethnic multi-cultural “colourful” world that finds strength in cultural diversity;</a:t>
            </a:r>
          </a:p>
          <a:p>
            <a:pPr marL="228600" indent="-228600">
              <a:buFontTx/>
              <a:buChar char="•"/>
            </a:pPr>
            <a:r>
              <a:rPr lang="en-US" altLang="en-US"/>
              <a:t>A nation rich in historical experience - a disastrous human history presenting a powerful messages for the future;</a:t>
            </a:r>
          </a:p>
          <a:p>
            <a:pPr marL="228600" indent="-228600">
              <a:buFontTx/>
              <a:buChar char="•"/>
            </a:pPr>
            <a:r>
              <a:rPr lang="en-US" altLang="en-US"/>
              <a:t>A land rich in natural resources – human and other;</a:t>
            </a:r>
          </a:p>
          <a:p>
            <a:pPr marL="228600" indent="-228600">
              <a:buFontTx/>
              <a:buChar char="•"/>
            </a:pPr>
            <a:r>
              <a:rPr lang="en-US" altLang="en-US"/>
              <a:t>A significant “First Economy” that can contribute to “Second Economy” development – if allowed to, and encouraged to do so.</a:t>
            </a:r>
          </a:p>
          <a:p>
            <a:pPr marL="228600" indent="-228600">
              <a:buFontTx/>
              <a:buAutoNum type="arabicPeriod"/>
            </a:pPr>
            <a:r>
              <a:rPr lang="en-US" altLang="en-US" b="1"/>
              <a:t>South Africa’s risks:</a:t>
            </a:r>
          </a:p>
          <a:p>
            <a:pPr marL="588963" lvl="1" indent="-228600">
              <a:buFontTx/>
              <a:buChar char="•"/>
            </a:pPr>
            <a:r>
              <a:rPr lang="en-US" altLang="en-US"/>
              <a:t>Failure to raise the national level of human development;</a:t>
            </a:r>
          </a:p>
          <a:p>
            <a:pPr marL="588963" lvl="1" indent="-228600">
              <a:buFontTx/>
              <a:buChar char="•"/>
            </a:pPr>
            <a:r>
              <a:rPr lang="en-US" altLang="en-US"/>
              <a:t>The consequential response of the massive “Second Economy” to its “exclusion” from “First Economy” advantages;</a:t>
            </a:r>
          </a:p>
          <a:p>
            <a:pPr marL="588963" lvl="1" indent="-228600">
              <a:buFontTx/>
              <a:buChar char="•"/>
            </a:pPr>
            <a:r>
              <a:rPr lang="en-US" altLang="en-US"/>
              <a:t>Failure to build the tools required for inclusive human development – affordable effective ICTs. </a:t>
            </a:r>
          </a:p>
          <a:p>
            <a:pPr marL="228600" indent="-228600">
              <a:buFontTx/>
              <a:buAutoNum type="arabicPeriod"/>
            </a:pPr>
            <a:r>
              <a:rPr lang="en-US" altLang="en-US" b="1"/>
              <a:t>South Africa’s opportunity:</a:t>
            </a:r>
            <a:r>
              <a:rPr lang="en-US" altLang="en-US"/>
              <a:t> Use the intellectual capacity of South Africa’s “First Economy” to build the ICT infrastructures that will address the knowledge access needs of South Africa’s “Second Economy” – true ICTs4D4ALL, addressing leading edge economic challenges, and developing country demands simultaneously, effectively.</a:t>
            </a:r>
          </a:p>
        </p:txBody>
      </p:sp>
    </p:spTree>
    <p:extLst>
      <p:ext uri="{BB962C8B-B14F-4D97-AF65-F5344CB8AC3E}">
        <p14:creationId xmlns:p14="http://schemas.microsoft.com/office/powerpoint/2010/main" val="380736428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57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31838"/>
            <a:ext cx="4875212" cy="3656012"/>
          </a:xfrm>
          <a:ln/>
        </p:spPr>
      </p:sp>
      <p:sp>
        <p:nvSpPr>
          <p:cNvPr id="5457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630738"/>
            <a:ext cx="5484813" cy="4387850"/>
          </a:xfrm>
        </p:spPr>
        <p:txBody>
          <a:bodyPr/>
          <a:lstStyle/>
          <a:p>
            <a:pPr marL="228600" indent="-228600"/>
            <a:r>
              <a:rPr lang="en-US" altLang="en-US" b="1"/>
              <a:t>South Africa (HDI Rank: 120): A Golden Opportunity – A Major Challenge</a:t>
            </a:r>
          </a:p>
          <a:p>
            <a:pPr marL="228600" indent="-228600">
              <a:buFontTx/>
              <a:buAutoNum type="arabicPeriod"/>
            </a:pPr>
            <a:r>
              <a:rPr lang="en-US" altLang="en-US" b="1"/>
              <a:t>South Africa’s unique strengths:</a:t>
            </a:r>
          </a:p>
          <a:p>
            <a:pPr marL="228600" indent="-228600">
              <a:buFontTx/>
              <a:buChar char="•"/>
            </a:pPr>
            <a:r>
              <a:rPr lang="en-US" altLang="en-US"/>
              <a:t>The “Cradle” of humankind (Sterkfontein), and Modern Humans (Kalahari);</a:t>
            </a:r>
          </a:p>
          <a:p>
            <a:pPr marL="228600" indent="-228600">
              <a:buFontTx/>
              <a:buChar char="•"/>
            </a:pPr>
            <a:r>
              <a:rPr lang="en-US" altLang="en-US"/>
              <a:t>A Microcosm of a multi-ethnic multi-cultural “colourful” world that finds strength in cultural diversity;</a:t>
            </a:r>
          </a:p>
          <a:p>
            <a:pPr marL="228600" indent="-228600">
              <a:buFontTx/>
              <a:buChar char="•"/>
            </a:pPr>
            <a:r>
              <a:rPr lang="en-US" altLang="en-US"/>
              <a:t>A nation rich in historical experience - a disastrous human history presenting a powerful messages for the future;</a:t>
            </a:r>
          </a:p>
          <a:p>
            <a:pPr marL="228600" indent="-228600">
              <a:buFontTx/>
              <a:buChar char="•"/>
            </a:pPr>
            <a:r>
              <a:rPr lang="en-US" altLang="en-US"/>
              <a:t>A land rich in natural resources – human and other;</a:t>
            </a:r>
          </a:p>
          <a:p>
            <a:pPr marL="228600" indent="-228600">
              <a:buFontTx/>
              <a:buChar char="•"/>
            </a:pPr>
            <a:r>
              <a:rPr lang="en-US" altLang="en-US"/>
              <a:t>A significant “First Economy” that can contribute to “Second Economy” development – if allowed to, and encouraged to do so.</a:t>
            </a:r>
          </a:p>
          <a:p>
            <a:pPr marL="228600" indent="-228600">
              <a:buFontTx/>
              <a:buAutoNum type="arabicPeriod"/>
            </a:pPr>
            <a:r>
              <a:rPr lang="en-US" altLang="en-US" b="1"/>
              <a:t>South Africa’s risks:</a:t>
            </a:r>
          </a:p>
          <a:p>
            <a:pPr marL="588963" lvl="1" indent="-228600">
              <a:buFontTx/>
              <a:buChar char="•"/>
            </a:pPr>
            <a:r>
              <a:rPr lang="en-US" altLang="en-US"/>
              <a:t>Failure to raise the national level of human development;</a:t>
            </a:r>
          </a:p>
          <a:p>
            <a:pPr marL="588963" lvl="1" indent="-228600">
              <a:buFontTx/>
              <a:buChar char="•"/>
            </a:pPr>
            <a:r>
              <a:rPr lang="en-US" altLang="en-US"/>
              <a:t>The consequential response of the massive “Second Economy” to its “exclusion” from “First Economy” advantages;</a:t>
            </a:r>
          </a:p>
          <a:p>
            <a:pPr marL="588963" lvl="1" indent="-228600">
              <a:buFontTx/>
              <a:buChar char="•"/>
            </a:pPr>
            <a:r>
              <a:rPr lang="en-US" altLang="en-US"/>
              <a:t>Failure to build the tools required for inclusive human development – affordable effective ICTs. </a:t>
            </a:r>
          </a:p>
          <a:p>
            <a:pPr marL="228600" indent="-228600">
              <a:buFontTx/>
              <a:buAutoNum type="arabicPeriod"/>
            </a:pPr>
            <a:r>
              <a:rPr lang="en-US" altLang="en-US" b="1"/>
              <a:t>South Africa’s opportunity:</a:t>
            </a:r>
            <a:r>
              <a:rPr lang="en-US" altLang="en-US"/>
              <a:t> Use the intellectual capacity of South Africa’s “First Economy” to build the ICT infrastructures that will address the knowledge access needs of South Africa’s “Second Economy” – true ICTs4D4ALL, addressing leading edge economic challenges, and developing country demands simultaneously, effectively.</a:t>
            </a:r>
          </a:p>
        </p:txBody>
      </p:sp>
    </p:spTree>
    <p:extLst>
      <p:ext uri="{BB962C8B-B14F-4D97-AF65-F5344CB8AC3E}">
        <p14:creationId xmlns:p14="http://schemas.microsoft.com/office/powerpoint/2010/main" val="421595521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57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31838"/>
            <a:ext cx="4875212" cy="3656012"/>
          </a:xfrm>
          <a:ln/>
        </p:spPr>
      </p:sp>
      <p:sp>
        <p:nvSpPr>
          <p:cNvPr id="5457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630738"/>
            <a:ext cx="5484813" cy="4387850"/>
          </a:xfrm>
        </p:spPr>
        <p:txBody>
          <a:bodyPr/>
          <a:lstStyle/>
          <a:p>
            <a:pPr marL="228600" indent="-228600"/>
            <a:r>
              <a:rPr lang="en-US" altLang="en-US" b="1"/>
              <a:t>South Africa (HDI Rank: 120): A Golden Opportunity – A Major Challenge</a:t>
            </a:r>
          </a:p>
          <a:p>
            <a:pPr marL="228600" indent="-228600">
              <a:buFontTx/>
              <a:buAutoNum type="arabicPeriod"/>
            </a:pPr>
            <a:r>
              <a:rPr lang="en-US" altLang="en-US" b="1"/>
              <a:t>South Africa’s unique strengths:</a:t>
            </a:r>
          </a:p>
          <a:p>
            <a:pPr marL="228600" indent="-228600">
              <a:buFontTx/>
              <a:buChar char="•"/>
            </a:pPr>
            <a:r>
              <a:rPr lang="en-US" altLang="en-US"/>
              <a:t>The “Cradle” of humankind (Sterkfontein), and Modern Humans (Kalahari);</a:t>
            </a:r>
          </a:p>
          <a:p>
            <a:pPr marL="228600" indent="-228600">
              <a:buFontTx/>
              <a:buChar char="•"/>
            </a:pPr>
            <a:r>
              <a:rPr lang="en-US" altLang="en-US"/>
              <a:t>A Microcosm of a multi-ethnic multi-cultural “colourful” world that finds strength in cultural diversity;</a:t>
            </a:r>
          </a:p>
          <a:p>
            <a:pPr marL="228600" indent="-228600">
              <a:buFontTx/>
              <a:buChar char="•"/>
            </a:pPr>
            <a:r>
              <a:rPr lang="en-US" altLang="en-US"/>
              <a:t>A nation rich in historical experience - a disastrous human history presenting a powerful messages for the future;</a:t>
            </a:r>
          </a:p>
          <a:p>
            <a:pPr marL="228600" indent="-228600">
              <a:buFontTx/>
              <a:buChar char="•"/>
            </a:pPr>
            <a:r>
              <a:rPr lang="en-US" altLang="en-US"/>
              <a:t>A land rich in natural resources – human and other;</a:t>
            </a:r>
          </a:p>
          <a:p>
            <a:pPr marL="228600" indent="-228600">
              <a:buFontTx/>
              <a:buChar char="•"/>
            </a:pPr>
            <a:r>
              <a:rPr lang="en-US" altLang="en-US"/>
              <a:t>A significant “First Economy” that can contribute to “Second Economy” development – if allowed to, and encouraged to do so.</a:t>
            </a:r>
          </a:p>
          <a:p>
            <a:pPr marL="228600" indent="-228600">
              <a:buFontTx/>
              <a:buAutoNum type="arabicPeriod"/>
            </a:pPr>
            <a:r>
              <a:rPr lang="en-US" altLang="en-US" b="1"/>
              <a:t>South Africa’s risks:</a:t>
            </a:r>
          </a:p>
          <a:p>
            <a:pPr marL="588963" lvl="1" indent="-228600">
              <a:buFontTx/>
              <a:buChar char="•"/>
            </a:pPr>
            <a:r>
              <a:rPr lang="en-US" altLang="en-US"/>
              <a:t>Failure to raise the national level of human development;</a:t>
            </a:r>
          </a:p>
          <a:p>
            <a:pPr marL="588963" lvl="1" indent="-228600">
              <a:buFontTx/>
              <a:buChar char="•"/>
            </a:pPr>
            <a:r>
              <a:rPr lang="en-US" altLang="en-US"/>
              <a:t>The consequential response of the massive “Second Economy” to its “exclusion” from “First Economy” advantages;</a:t>
            </a:r>
          </a:p>
          <a:p>
            <a:pPr marL="588963" lvl="1" indent="-228600">
              <a:buFontTx/>
              <a:buChar char="•"/>
            </a:pPr>
            <a:r>
              <a:rPr lang="en-US" altLang="en-US"/>
              <a:t>Failure to build the tools required for inclusive human development – affordable effective ICTs. </a:t>
            </a:r>
          </a:p>
          <a:p>
            <a:pPr marL="228600" indent="-228600">
              <a:buFontTx/>
              <a:buAutoNum type="arabicPeriod"/>
            </a:pPr>
            <a:r>
              <a:rPr lang="en-US" altLang="en-US" b="1"/>
              <a:t>South Africa’s opportunity:</a:t>
            </a:r>
            <a:r>
              <a:rPr lang="en-US" altLang="en-US"/>
              <a:t> Use the intellectual capacity of South Africa’s “First Economy” to build the ICT infrastructures that will address the knowledge access needs of South Africa’s “Second Economy” – true ICTs4D4ALL, addressing leading edge economic challenges, and developing country demands simultaneously, effectively.</a:t>
            </a:r>
          </a:p>
        </p:txBody>
      </p:sp>
    </p:spTree>
    <p:extLst>
      <p:ext uri="{BB962C8B-B14F-4D97-AF65-F5344CB8AC3E}">
        <p14:creationId xmlns:p14="http://schemas.microsoft.com/office/powerpoint/2010/main" val="32783426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57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31838"/>
            <a:ext cx="4875212" cy="3656012"/>
          </a:xfrm>
          <a:ln/>
        </p:spPr>
      </p:sp>
      <p:sp>
        <p:nvSpPr>
          <p:cNvPr id="5457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630738"/>
            <a:ext cx="5484813" cy="4387850"/>
          </a:xfrm>
        </p:spPr>
        <p:txBody>
          <a:bodyPr/>
          <a:lstStyle/>
          <a:p>
            <a:pPr marL="228600" indent="-228600"/>
            <a:r>
              <a:rPr lang="en-US" altLang="en-US" b="1"/>
              <a:t>South Africa (HDI Rank: 120): A Golden Opportunity – A Major Challenge</a:t>
            </a:r>
          </a:p>
          <a:p>
            <a:pPr marL="228600" indent="-228600">
              <a:buFontTx/>
              <a:buAutoNum type="arabicPeriod"/>
            </a:pPr>
            <a:r>
              <a:rPr lang="en-US" altLang="en-US" b="1"/>
              <a:t>South Africa’s unique strengths:</a:t>
            </a:r>
          </a:p>
          <a:p>
            <a:pPr marL="228600" indent="-228600">
              <a:buFontTx/>
              <a:buChar char="•"/>
            </a:pPr>
            <a:r>
              <a:rPr lang="en-US" altLang="en-US"/>
              <a:t>The “Cradle” of humankind (Sterkfontein), and Modern Humans (Kalahari);</a:t>
            </a:r>
          </a:p>
          <a:p>
            <a:pPr marL="228600" indent="-228600">
              <a:buFontTx/>
              <a:buChar char="•"/>
            </a:pPr>
            <a:r>
              <a:rPr lang="en-US" altLang="en-US"/>
              <a:t>A Microcosm of a multi-ethnic multi-cultural “colourful” world that finds strength in cultural diversity;</a:t>
            </a:r>
          </a:p>
          <a:p>
            <a:pPr marL="228600" indent="-228600">
              <a:buFontTx/>
              <a:buChar char="•"/>
            </a:pPr>
            <a:r>
              <a:rPr lang="en-US" altLang="en-US"/>
              <a:t>A nation rich in historical experience - a disastrous human history presenting a powerful messages for the future;</a:t>
            </a:r>
          </a:p>
          <a:p>
            <a:pPr marL="228600" indent="-228600">
              <a:buFontTx/>
              <a:buChar char="•"/>
            </a:pPr>
            <a:r>
              <a:rPr lang="en-US" altLang="en-US"/>
              <a:t>A land rich in natural resources – human and other;</a:t>
            </a:r>
          </a:p>
          <a:p>
            <a:pPr marL="228600" indent="-228600">
              <a:buFontTx/>
              <a:buChar char="•"/>
            </a:pPr>
            <a:r>
              <a:rPr lang="en-US" altLang="en-US"/>
              <a:t>A significant “First Economy” that can contribute to “Second Economy” development – if allowed to, and encouraged to do so.</a:t>
            </a:r>
          </a:p>
          <a:p>
            <a:pPr marL="228600" indent="-228600">
              <a:buFontTx/>
              <a:buAutoNum type="arabicPeriod"/>
            </a:pPr>
            <a:r>
              <a:rPr lang="en-US" altLang="en-US" b="1"/>
              <a:t>South Africa’s risks:</a:t>
            </a:r>
          </a:p>
          <a:p>
            <a:pPr marL="588963" lvl="1" indent="-228600">
              <a:buFontTx/>
              <a:buChar char="•"/>
            </a:pPr>
            <a:r>
              <a:rPr lang="en-US" altLang="en-US"/>
              <a:t>Failure to raise the national level of human development;</a:t>
            </a:r>
          </a:p>
          <a:p>
            <a:pPr marL="588963" lvl="1" indent="-228600">
              <a:buFontTx/>
              <a:buChar char="•"/>
            </a:pPr>
            <a:r>
              <a:rPr lang="en-US" altLang="en-US"/>
              <a:t>The consequential response of the massive “Second Economy” to its “exclusion” from “First Economy” advantages;</a:t>
            </a:r>
          </a:p>
          <a:p>
            <a:pPr marL="588963" lvl="1" indent="-228600">
              <a:buFontTx/>
              <a:buChar char="•"/>
            </a:pPr>
            <a:r>
              <a:rPr lang="en-US" altLang="en-US"/>
              <a:t>Failure to build the tools required for inclusive human development – affordable effective ICTs. </a:t>
            </a:r>
          </a:p>
          <a:p>
            <a:pPr marL="228600" indent="-228600">
              <a:buFontTx/>
              <a:buAutoNum type="arabicPeriod"/>
            </a:pPr>
            <a:r>
              <a:rPr lang="en-US" altLang="en-US" b="1"/>
              <a:t>South Africa’s opportunity:</a:t>
            </a:r>
            <a:r>
              <a:rPr lang="en-US" altLang="en-US"/>
              <a:t> Use the intellectual capacity of South Africa’s “First Economy” to build the ICT infrastructures that will address the knowledge access needs of South Africa’s “Second Economy” – true ICTs4D4ALL, addressing leading edge economic challenges, and developing country demands simultaneously, effectively.</a:t>
            </a:r>
          </a:p>
        </p:txBody>
      </p:sp>
    </p:spTree>
    <p:extLst>
      <p:ext uri="{BB962C8B-B14F-4D97-AF65-F5344CB8AC3E}">
        <p14:creationId xmlns:p14="http://schemas.microsoft.com/office/powerpoint/2010/main" val="18326485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57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31838"/>
            <a:ext cx="4875212" cy="3656012"/>
          </a:xfrm>
          <a:ln/>
        </p:spPr>
      </p:sp>
      <p:sp>
        <p:nvSpPr>
          <p:cNvPr id="5457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630738"/>
            <a:ext cx="5484813" cy="4387850"/>
          </a:xfrm>
        </p:spPr>
        <p:txBody>
          <a:bodyPr/>
          <a:lstStyle/>
          <a:p>
            <a:pPr marL="228600" indent="-228600"/>
            <a:r>
              <a:rPr lang="en-US" altLang="en-US" b="1"/>
              <a:t>South Africa (HDI Rank: 120): A Golden Opportunity – A Major Challenge</a:t>
            </a:r>
          </a:p>
          <a:p>
            <a:pPr marL="228600" indent="-228600">
              <a:buFontTx/>
              <a:buAutoNum type="arabicPeriod"/>
            </a:pPr>
            <a:r>
              <a:rPr lang="en-US" altLang="en-US" b="1"/>
              <a:t>South Africa’s unique strengths:</a:t>
            </a:r>
          </a:p>
          <a:p>
            <a:pPr marL="228600" indent="-228600">
              <a:buFontTx/>
              <a:buChar char="•"/>
            </a:pPr>
            <a:r>
              <a:rPr lang="en-US" altLang="en-US"/>
              <a:t>The “Cradle” of humankind (Sterkfontein), and Modern Humans (Kalahari);</a:t>
            </a:r>
          </a:p>
          <a:p>
            <a:pPr marL="228600" indent="-228600">
              <a:buFontTx/>
              <a:buChar char="•"/>
            </a:pPr>
            <a:r>
              <a:rPr lang="en-US" altLang="en-US"/>
              <a:t>A Microcosm of a multi-ethnic multi-cultural “colourful” world that finds strength in cultural diversity;</a:t>
            </a:r>
          </a:p>
          <a:p>
            <a:pPr marL="228600" indent="-228600">
              <a:buFontTx/>
              <a:buChar char="•"/>
            </a:pPr>
            <a:r>
              <a:rPr lang="en-US" altLang="en-US"/>
              <a:t>A nation rich in historical experience - a disastrous human history presenting a powerful messages for the future;</a:t>
            </a:r>
          </a:p>
          <a:p>
            <a:pPr marL="228600" indent="-228600">
              <a:buFontTx/>
              <a:buChar char="•"/>
            </a:pPr>
            <a:r>
              <a:rPr lang="en-US" altLang="en-US"/>
              <a:t>A land rich in natural resources – human and other;</a:t>
            </a:r>
          </a:p>
          <a:p>
            <a:pPr marL="228600" indent="-228600">
              <a:buFontTx/>
              <a:buChar char="•"/>
            </a:pPr>
            <a:r>
              <a:rPr lang="en-US" altLang="en-US"/>
              <a:t>A significant “First Economy” that can contribute to “Second Economy” development – if allowed to, and encouraged to do so.</a:t>
            </a:r>
          </a:p>
          <a:p>
            <a:pPr marL="228600" indent="-228600">
              <a:buFontTx/>
              <a:buAutoNum type="arabicPeriod"/>
            </a:pPr>
            <a:r>
              <a:rPr lang="en-US" altLang="en-US" b="1"/>
              <a:t>South Africa’s risks:</a:t>
            </a:r>
          </a:p>
          <a:p>
            <a:pPr marL="588963" lvl="1" indent="-228600">
              <a:buFontTx/>
              <a:buChar char="•"/>
            </a:pPr>
            <a:r>
              <a:rPr lang="en-US" altLang="en-US"/>
              <a:t>Failure to raise the national level of human development;</a:t>
            </a:r>
          </a:p>
          <a:p>
            <a:pPr marL="588963" lvl="1" indent="-228600">
              <a:buFontTx/>
              <a:buChar char="•"/>
            </a:pPr>
            <a:r>
              <a:rPr lang="en-US" altLang="en-US"/>
              <a:t>The consequential response of the massive “Second Economy” to its “exclusion” from “First Economy” advantages;</a:t>
            </a:r>
          </a:p>
          <a:p>
            <a:pPr marL="588963" lvl="1" indent="-228600">
              <a:buFontTx/>
              <a:buChar char="•"/>
            </a:pPr>
            <a:r>
              <a:rPr lang="en-US" altLang="en-US"/>
              <a:t>Failure to build the tools required for inclusive human development – affordable effective ICTs. </a:t>
            </a:r>
          </a:p>
          <a:p>
            <a:pPr marL="228600" indent="-228600">
              <a:buFontTx/>
              <a:buAutoNum type="arabicPeriod"/>
            </a:pPr>
            <a:r>
              <a:rPr lang="en-US" altLang="en-US" b="1"/>
              <a:t>South Africa’s opportunity:</a:t>
            </a:r>
            <a:r>
              <a:rPr lang="en-US" altLang="en-US"/>
              <a:t> Use the intellectual capacity of South Africa’s “First Economy” to build the ICT infrastructures that will address the knowledge access needs of South Africa’s “Second Economy” – true ICTs4D4ALL, addressing leading edge economic challenges, and developing country demands simultaneously, effectively.</a:t>
            </a:r>
          </a:p>
        </p:txBody>
      </p:sp>
    </p:spTree>
    <p:extLst>
      <p:ext uri="{BB962C8B-B14F-4D97-AF65-F5344CB8AC3E}">
        <p14:creationId xmlns:p14="http://schemas.microsoft.com/office/powerpoint/2010/main" val="253879490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57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31838"/>
            <a:ext cx="4875212" cy="3656012"/>
          </a:xfrm>
          <a:ln/>
        </p:spPr>
      </p:sp>
      <p:sp>
        <p:nvSpPr>
          <p:cNvPr id="5457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630738"/>
            <a:ext cx="5484813" cy="4387850"/>
          </a:xfrm>
        </p:spPr>
        <p:txBody>
          <a:bodyPr/>
          <a:lstStyle/>
          <a:p>
            <a:pPr marL="228600" indent="-228600"/>
            <a:r>
              <a:rPr lang="en-US" altLang="en-US" b="1"/>
              <a:t>South Africa (HDI Rank: 120): A Golden Opportunity – A Major Challenge</a:t>
            </a:r>
          </a:p>
          <a:p>
            <a:pPr marL="228600" indent="-228600">
              <a:buFontTx/>
              <a:buAutoNum type="arabicPeriod"/>
            </a:pPr>
            <a:r>
              <a:rPr lang="en-US" altLang="en-US" b="1"/>
              <a:t>South Africa’s unique strengths:</a:t>
            </a:r>
          </a:p>
          <a:p>
            <a:pPr marL="228600" indent="-228600">
              <a:buFontTx/>
              <a:buChar char="•"/>
            </a:pPr>
            <a:r>
              <a:rPr lang="en-US" altLang="en-US"/>
              <a:t>The “Cradle” of humankind (Sterkfontein), and Modern Humans (Kalahari);</a:t>
            </a:r>
          </a:p>
          <a:p>
            <a:pPr marL="228600" indent="-228600">
              <a:buFontTx/>
              <a:buChar char="•"/>
            </a:pPr>
            <a:r>
              <a:rPr lang="en-US" altLang="en-US"/>
              <a:t>A Microcosm of a multi-ethnic multi-cultural “colourful” world that finds strength in cultural diversity;</a:t>
            </a:r>
          </a:p>
          <a:p>
            <a:pPr marL="228600" indent="-228600">
              <a:buFontTx/>
              <a:buChar char="•"/>
            </a:pPr>
            <a:r>
              <a:rPr lang="en-US" altLang="en-US"/>
              <a:t>A nation rich in historical experience - a disastrous human history presenting a powerful messages for the future;</a:t>
            </a:r>
          </a:p>
          <a:p>
            <a:pPr marL="228600" indent="-228600">
              <a:buFontTx/>
              <a:buChar char="•"/>
            </a:pPr>
            <a:r>
              <a:rPr lang="en-US" altLang="en-US"/>
              <a:t>A land rich in natural resources – human and other;</a:t>
            </a:r>
          </a:p>
          <a:p>
            <a:pPr marL="228600" indent="-228600">
              <a:buFontTx/>
              <a:buChar char="•"/>
            </a:pPr>
            <a:r>
              <a:rPr lang="en-US" altLang="en-US"/>
              <a:t>A significant “First Economy” that can contribute to “Second Economy” development – if allowed to, and encouraged to do so.</a:t>
            </a:r>
          </a:p>
          <a:p>
            <a:pPr marL="228600" indent="-228600">
              <a:buFontTx/>
              <a:buAutoNum type="arabicPeriod"/>
            </a:pPr>
            <a:r>
              <a:rPr lang="en-US" altLang="en-US" b="1"/>
              <a:t>South Africa’s risks:</a:t>
            </a:r>
          </a:p>
          <a:p>
            <a:pPr marL="588963" lvl="1" indent="-228600">
              <a:buFontTx/>
              <a:buChar char="•"/>
            </a:pPr>
            <a:r>
              <a:rPr lang="en-US" altLang="en-US"/>
              <a:t>Failure to raise the national level of human development;</a:t>
            </a:r>
          </a:p>
          <a:p>
            <a:pPr marL="588963" lvl="1" indent="-228600">
              <a:buFontTx/>
              <a:buChar char="•"/>
            </a:pPr>
            <a:r>
              <a:rPr lang="en-US" altLang="en-US"/>
              <a:t>The consequential response of the massive “Second Economy” to its “exclusion” from “First Economy” advantages;</a:t>
            </a:r>
          </a:p>
          <a:p>
            <a:pPr marL="588963" lvl="1" indent="-228600">
              <a:buFontTx/>
              <a:buChar char="•"/>
            </a:pPr>
            <a:r>
              <a:rPr lang="en-US" altLang="en-US"/>
              <a:t>Failure to build the tools required for inclusive human development – affordable effective ICTs. </a:t>
            </a:r>
          </a:p>
          <a:p>
            <a:pPr marL="228600" indent="-228600">
              <a:buFontTx/>
              <a:buAutoNum type="arabicPeriod"/>
            </a:pPr>
            <a:r>
              <a:rPr lang="en-US" altLang="en-US" b="1"/>
              <a:t>South Africa’s opportunity:</a:t>
            </a:r>
            <a:r>
              <a:rPr lang="en-US" altLang="en-US"/>
              <a:t> Use the intellectual capacity of South Africa’s “First Economy” to build the ICT infrastructures that will address the knowledge access needs of South Africa’s “Second Economy” – true ICTs4D4ALL, addressing leading edge economic challenges, and developing country demands simultaneously, effectively.</a:t>
            </a:r>
          </a:p>
        </p:txBody>
      </p:sp>
    </p:spTree>
    <p:extLst>
      <p:ext uri="{BB962C8B-B14F-4D97-AF65-F5344CB8AC3E}">
        <p14:creationId xmlns:p14="http://schemas.microsoft.com/office/powerpoint/2010/main" val="409611462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57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31838"/>
            <a:ext cx="4875212" cy="3656012"/>
          </a:xfrm>
          <a:ln/>
        </p:spPr>
      </p:sp>
      <p:sp>
        <p:nvSpPr>
          <p:cNvPr id="5457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630738"/>
            <a:ext cx="5484813" cy="4387850"/>
          </a:xfrm>
        </p:spPr>
        <p:txBody>
          <a:bodyPr/>
          <a:lstStyle/>
          <a:p>
            <a:pPr marL="228600" indent="-228600"/>
            <a:r>
              <a:rPr lang="en-US" altLang="en-US" b="1"/>
              <a:t>South Africa (HDI Rank: 120): A Golden Opportunity – A Major Challenge</a:t>
            </a:r>
          </a:p>
          <a:p>
            <a:pPr marL="228600" indent="-228600">
              <a:buFontTx/>
              <a:buAutoNum type="arabicPeriod"/>
            </a:pPr>
            <a:r>
              <a:rPr lang="en-US" altLang="en-US" b="1"/>
              <a:t>South Africa’s unique strengths:</a:t>
            </a:r>
          </a:p>
          <a:p>
            <a:pPr marL="228600" indent="-228600">
              <a:buFontTx/>
              <a:buChar char="•"/>
            </a:pPr>
            <a:r>
              <a:rPr lang="en-US" altLang="en-US"/>
              <a:t>The “Cradle” of humankind (Sterkfontein), and Modern Humans (Kalahari);</a:t>
            </a:r>
          </a:p>
          <a:p>
            <a:pPr marL="228600" indent="-228600">
              <a:buFontTx/>
              <a:buChar char="•"/>
            </a:pPr>
            <a:r>
              <a:rPr lang="en-US" altLang="en-US"/>
              <a:t>A Microcosm of a multi-ethnic multi-cultural “colourful” world that finds strength in cultural diversity;</a:t>
            </a:r>
          </a:p>
          <a:p>
            <a:pPr marL="228600" indent="-228600">
              <a:buFontTx/>
              <a:buChar char="•"/>
            </a:pPr>
            <a:r>
              <a:rPr lang="en-US" altLang="en-US"/>
              <a:t>A nation rich in historical experience - a disastrous human history presenting a powerful messages for the future;</a:t>
            </a:r>
          </a:p>
          <a:p>
            <a:pPr marL="228600" indent="-228600">
              <a:buFontTx/>
              <a:buChar char="•"/>
            </a:pPr>
            <a:r>
              <a:rPr lang="en-US" altLang="en-US"/>
              <a:t>A land rich in natural resources – human and other;</a:t>
            </a:r>
          </a:p>
          <a:p>
            <a:pPr marL="228600" indent="-228600">
              <a:buFontTx/>
              <a:buChar char="•"/>
            </a:pPr>
            <a:r>
              <a:rPr lang="en-US" altLang="en-US"/>
              <a:t>A significant “First Economy” that can contribute to “Second Economy” development – if allowed to, and encouraged to do so.</a:t>
            </a:r>
          </a:p>
          <a:p>
            <a:pPr marL="228600" indent="-228600">
              <a:buFontTx/>
              <a:buAutoNum type="arabicPeriod"/>
            </a:pPr>
            <a:r>
              <a:rPr lang="en-US" altLang="en-US" b="1"/>
              <a:t>South Africa’s risks:</a:t>
            </a:r>
          </a:p>
          <a:p>
            <a:pPr marL="588963" lvl="1" indent="-228600">
              <a:buFontTx/>
              <a:buChar char="•"/>
            </a:pPr>
            <a:r>
              <a:rPr lang="en-US" altLang="en-US"/>
              <a:t>Failure to raise the national level of human development;</a:t>
            </a:r>
          </a:p>
          <a:p>
            <a:pPr marL="588963" lvl="1" indent="-228600">
              <a:buFontTx/>
              <a:buChar char="•"/>
            </a:pPr>
            <a:r>
              <a:rPr lang="en-US" altLang="en-US"/>
              <a:t>The consequential response of the massive “Second Economy” to its “exclusion” from “First Economy” advantages;</a:t>
            </a:r>
          </a:p>
          <a:p>
            <a:pPr marL="588963" lvl="1" indent="-228600">
              <a:buFontTx/>
              <a:buChar char="•"/>
            </a:pPr>
            <a:r>
              <a:rPr lang="en-US" altLang="en-US"/>
              <a:t>Failure to build the tools required for inclusive human development – affordable effective ICTs. </a:t>
            </a:r>
          </a:p>
          <a:p>
            <a:pPr marL="228600" indent="-228600">
              <a:buFontTx/>
              <a:buAutoNum type="arabicPeriod"/>
            </a:pPr>
            <a:r>
              <a:rPr lang="en-US" altLang="en-US" b="1"/>
              <a:t>South Africa’s opportunity:</a:t>
            </a:r>
            <a:r>
              <a:rPr lang="en-US" altLang="en-US"/>
              <a:t> Use the intellectual capacity of South Africa’s “First Economy” to build the ICT infrastructures that will address the knowledge access needs of South Africa’s “Second Economy” – true ICTs4D4ALL, addressing leading edge economic challenges, and developing country demands simultaneously, effectively.</a:t>
            </a:r>
          </a:p>
        </p:txBody>
      </p:sp>
    </p:spTree>
    <p:extLst>
      <p:ext uri="{BB962C8B-B14F-4D97-AF65-F5344CB8AC3E}">
        <p14:creationId xmlns:p14="http://schemas.microsoft.com/office/powerpoint/2010/main" val="161534526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67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31838"/>
            <a:ext cx="4875212" cy="3656012"/>
          </a:xfrm>
          <a:ln/>
        </p:spPr>
      </p:sp>
      <p:sp>
        <p:nvSpPr>
          <p:cNvPr id="5867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630738"/>
            <a:ext cx="5484813" cy="4387850"/>
          </a:xfrm>
        </p:spPr>
        <p:txBody>
          <a:bodyPr/>
          <a:lstStyle/>
          <a:p>
            <a:pPr marL="228600" indent="-228600"/>
            <a:r>
              <a:rPr lang="en-US" altLang="en-US" b="1"/>
              <a:t>South Africa (HDI Rank: 120): A Golden Opportunity – A Major Challenge</a:t>
            </a:r>
          </a:p>
          <a:p>
            <a:pPr marL="228600" indent="-228600">
              <a:buFontTx/>
              <a:buAutoNum type="arabicPeriod"/>
            </a:pPr>
            <a:r>
              <a:rPr lang="en-US" altLang="en-US" b="1"/>
              <a:t>South Africa’s unique strengths:</a:t>
            </a:r>
          </a:p>
          <a:p>
            <a:pPr marL="228600" indent="-228600">
              <a:buFontTx/>
              <a:buChar char="•"/>
            </a:pPr>
            <a:r>
              <a:rPr lang="en-US" altLang="en-US"/>
              <a:t>The “Cradle” of humankind (Sterkfontein), and Modern Humans (Kalahari);</a:t>
            </a:r>
          </a:p>
          <a:p>
            <a:pPr marL="228600" indent="-228600">
              <a:buFontTx/>
              <a:buChar char="•"/>
            </a:pPr>
            <a:r>
              <a:rPr lang="en-US" altLang="en-US"/>
              <a:t>A Microcosm of a multi-ethnic multi-cultural “colourful” world that finds strength in cultural diversity;</a:t>
            </a:r>
          </a:p>
          <a:p>
            <a:pPr marL="228600" indent="-228600">
              <a:buFontTx/>
              <a:buChar char="•"/>
            </a:pPr>
            <a:r>
              <a:rPr lang="en-US" altLang="en-US"/>
              <a:t>A nation rich in historical experience - a disastrous human history presenting a powerful messages for the future;</a:t>
            </a:r>
          </a:p>
          <a:p>
            <a:pPr marL="228600" indent="-228600">
              <a:buFontTx/>
              <a:buChar char="•"/>
            </a:pPr>
            <a:r>
              <a:rPr lang="en-US" altLang="en-US"/>
              <a:t>A land rich in natural resources – human and other;</a:t>
            </a:r>
          </a:p>
          <a:p>
            <a:pPr marL="228600" indent="-228600">
              <a:buFontTx/>
              <a:buChar char="•"/>
            </a:pPr>
            <a:r>
              <a:rPr lang="en-US" altLang="en-US"/>
              <a:t>A significant “First Economy” that can contribute to “Second Economy” development – if allowed to, and encouraged to do so.</a:t>
            </a:r>
          </a:p>
          <a:p>
            <a:pPr marL="228600" indent="-228600">
              <a:buFontTx/>
              <a:buAutoNum type="arabicPeriod"/>
            </a:pPr>
            <a:r>
              <a:rPr lang="en-US" altLang="en-US" b="1"/>
              <a:t>South Africa’s risks:</a:t>
            </a:r>
          </a:p>
          <a:p>
            <a:pPr marL="588963" lvl="1" indent="-228600">
              <a:buFontTx/>
              <a:buChar char="•"/>
            </a:pPr>
            <a:r>
              <a:rPr lang="en-US" altLang="en-US"/>
              <a:t>Failure to raise the national level of human development;</a:t>
            </a:r>
          </a:p>
          <a:p>
            <a:pPr marL="588963" lvl="1" indent="-228600">
              <a:buFontTx/>
              <a:buChar char="•"/>
            </a:pPr>
            <a:r>
              <a:rPr lang="en-US" altLang="en-US"/>
              <a:t>The consequential response of the massive “Second Economy” to its “exclusion” from “First Economy” advantages;</a:t>
            </a:r>
          </a:p>
          <a:p>
            <a:pPr marL="588963" lvl="1" indent="-228600">
              <a:buFontTx/>
              <a:buChar char="•"/>
            </a:pPr>
            <a:r>
              <a:rPr lang="en-US" altLang="en-US"/>
              <a:t>Failure to build the tools required for inclusive human development – affordable effective ICTs. </a:t>
            </a:r>
          </a:p>
          <a:p>
            <a:pPr marL="228600" indent="-228600">
              <a:buFontTx/>
              <a:buAutoNum type="arabicPeriod"/>
            </a:pPr>
            <a:r>
              <a:rPr lang="en-US" altLang="en-US" b="1"/>
              <a:t>South Africa’s opportunity:</a:t>
            </a:r>
            <a:r>
              <a:rPr lang="en-US" altLang="en-US"/>
              <a:t> Use the intellectual capacity of South Africa’s “First Economy” to build the ICT infrastructures that will address the knowledge access needs of South Africa’s “Second Economy” – true ICTs4D4ALL, addressing leading edge economic challenges, and developing country demands simultaneously, effectively.</a:t>
            </a: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57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31838"/>
            <a:ext cx="4875212" cy="3656012"/>
          </a:xfrm>
          <a:ln/>
        </p:spPr>
      </p:sp>
      <p:sp>
        <p:nvSpPr>
          <p:cNvPr id="5457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630738"/>
            <a:ext cx="5484813" cy="4387850"/>
          </a:xfrm>
        </p:spPr>
        <p:txBody>
          <a:bodyPr/>
          <a:lstStyle/>
          <a:p>
            <a:pPr marL="228600" indent="-228600"/>
            <a:r>
              <a:rPr lang="en-US" altLang="en-US" b="1"/>
              <a:t>South Africa (HDI Rank: 120): A Golden Opportunity – A Major Challenge</a:t>
            </a:r>
          </a:p>
          <a:p>
            <a:pPr marL="228600" indent="-228600">
              <a:buFontTx/>
              <a:buAutoNum type="arabicPeriod"/>
            </a:pPr>
            <a:r>
              <a:rPr lang="en-US" altLang="en-US" b="1"/>
              <a:t>South Africa’s unique strengths:</a:t>
            </a:r>
          </a:p>
          <a:p>
            <a:pPr marL="228600" indent="-228600">
              <a:buFontTx/>
              <a:buChar char="•"/>
            </a:pPr>
            <a:r>
              <a:rPr lang="en-US" altLang="en-US"/>
              <a:t>The “Cradle” of humankind (Sterkfontein), and Modern Humans (Kalahari);</a:t>
            </a:r>
          </a:p>
          <a:p>
            <a:pPr marL="228600" indent="-228600">
              <a:buFontTx/>
              <a:buChar char="•"/>
            </a:pPr>
            <a:r>
              <a:rPr lang="en-US" altLang="en-US"/>
              <a:t>A Microcosm of a multi-ethnic multi-cultural “colourful” world that finds strength in cultural diversity;</a:t>
            </a:r>
          </a:p>
          <a:p>
            <a:pPr marL="228600" indent="-228600">
              <a:buFontTx/>
              <a:buChar char="•"/>
            </a:pPr>
            <a:r>
              <a:rPr lang="en-US" altLang="en-US"/>
              <a:t>A nation rich in historical experience - a disastrous human history presenting a powerful messages for the future;</a:t>
            </a:r>
          </a:p>
          <a:p>
            <a:pPr marL="228600" indent="-228600">
              <a:buFontTx/>
              <a:buChar char="•"/>
            </a:pPr>
            <a:r>
              <a:rPr lang="en-US" altLang="en-US"/>
              <a:t>A land rich in natural resources – human and other;</a:t>
            </a:r>
          </a:p>
          <a:p>
            <a:pPr marL="228600" indent="-228600">
              <a:buFontTx/>
              <a:buChar char="•"/>
            </a:pPr>
            <a:r>
              <a:rPr lang="en-US" altLang="en-US"/>
              <a:t>A significant “First Economy” that can contribute to “Second Economy” development – if allowed to, and encouraged to do so.</a:t>
            </a:r>
          </a:p>
          <a:p>
            <a:pPr marL="228600" indent="-228600">
              <a:buFontTx/>
              <a:buAutoNum type="arabicPeriod"/>
            </a:pPr>
            <a:r>
              <a:rPr lang="en-US" altLang="en-US" b="1"/>
              <a:t>South Africa’s risks:</a:t>
            </a:r>
          </a:p>
          <a:p>
            <a:pPr marL="588963" lvl="1" indent="-228600">
              <a:buFontTx/>
              <a:buChar char="•"/>
            </a:pPr>
            <a:r>
              <a:rPr lang="en-US" altLang="en-US"/>
              <a:t>Failure to raise the national level of human development;</a:t>
            </a:r>
          </a:p>
          <a:p>
            <a:pPr marL="588963" lvl="1" indent="-228600">
              <a:buFontTx/>
              <a:buChar char="•"/>
            </a:pPr>
            <a:r>
              <a:rPr lang="en-US" altLang="en-US"/>
              <a:t>The consequential response of the massive “Second Economy” to its “exclusion” from “First Economy” advantages;</a:t>
            </a:r>
          </a:p>
          <a:p>
            <a:pPr marL="588963" lvl="1" indent="-228600">
              <a:buFontTx/>
              <a:buChar char="•"/>
            </a:pPr>
            <a:r>
              <a:rPr lang="en-US" altLang="en-US"/>
              <a:t>Failure to build the tools required for inclusive human development – affordable effective ICTs. </a:t>
            </a:r>
          </a:p>
          <a:p>
            <a:pPr marL="228600" indent="-228600">
              <a:buFontTx/>
              <a:buAutoNum type="arabicPeriod"/>
            </a:pPr>
            <a:r>
              <a:rPr lang="en-US" altLang="en-US" b="1"/>
              <a:t>South Africa’s opportunity:</a:t>
            </a:r>
            <a:r>
              <a:rPr lang="en-US" altLang="en-US"/>
              <a:t> Use the intellectual capacity of South Africa’s “First Economy” to build the ICT infrastructures that will address the knowledge access needs of South Africa’s “Second Economy” – true ICTs4D4ALL, addressing leading edge economic challenges, and developing country demands simultaneously, effectively.</a:t>
            </a:r>
          </a:p>
        </p:txBody>
      </p:sp>
    </p:spTree>
    <p:extLst>
      <p:ext uri="{BB962C8B-B14F-4D97-AF65-F5344CB8AC3E}">
        <p14:creationId xmlns:p14="http://schemas.microsoft.com/office/powerpoint/2010/main" val="93034663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78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31838"/>
            <a:ext cx="4875212" cy="3656012"/>
          </a:xfrm>
          <a:ln/>
        </p:spPr>
      </p:sp>
      <p:sp>
        <p:nvSpPr>
          <p:cNvPr id="5478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630738"/>
            <a:ext cx="5484813" cy="4387850"/>
          </a:xfrm>
        </p:spPr>
        <p:txBody>
          <a:bodyPr/>
          <a:lstStyle/>
          <a:p>
            <a:pPr marL="228600" indent="-228600"/>
            <a:r>
              <a:rPr lang="en-US" altLang="en-US" b="1"/>
              <a:t>South Africa (HDI Rank: 120): A Golden Opportunity – A Major Challenge</a:t>
            </a:r>
          </a:p>
          <a:p>
            <a:pPr marL="228600" indent="-228600">
              <a:buFontTx/>
              <a:buAutoNum type="arabicPeriod"/>
            </a:pPr>
            <a:r>
              <a:rPr lang="en-US" altLang="en-US" b="1"/>
              <a:t>South Africa’s unique strengths:</a:t>
            </a:r>
          </a:p>
          <a:p>
            <a:pPr marL="228600" indent="-228600">
              <a:buFontTx/>
              <a:buChar char="•"/>
            </a:pPr>
            <a:r>
              <a:rPr lang="en-US" altLang="en-US"/>
              <a:t>The “Cradle” of humankind (Sterkfontein), and Modern Humans (Kalahari);</a:t>
            </a:r>
          </a:p>
          <a:p>
            <a:pPr marL="228600" indent="-228600">
              <a:buFontTx/>
              <a:buChar char="•"/>
            </a:pPr>
            <a:r>
              <a:rPr lang="en-US" altLang="en-US"/>
              <a:t>A Microcosm of a multi-ethnic multi-cultural “colourful” world that finds strength in cultural diversity;</a:t>
            </a:r>
          </a:p>
          <a:p>
            <a:pPr marL="228600" indent="-228600">
              <a:buFontTx/>
              <a:buChar char="•"/>
            </a:pPr>
            <a:r>
              <a:rPr lang="en-US" altLang="en-US"/>
              <a:t>A nation rich in historical experience - a disastrous human history presenting a powerful messages for the future;</a:t>
            </a:r>
          </a:p>
          <a:p>
            <a:pPr marL="228600" indent="-228600">
              <a:buFontTx/>
              <a:buChar char="•"/>
            </a:pPr>
            <a:r>
              <a:rPr lang="en-US" altLang="en-US"/>
              <a:t>A land rich in natural resources – human and other;</a:t>
            </a:r>
          </a:p>
          <a:p>
            <a:pPr marL="228600" indent="-228600">
              <a:buFontTx/>
              <a:buChar char="•"/>
            </a:pPr>
            <a:r>
              <a:rPr lang="en-US" altLang="en-US"/>
              <a:t>A significant “First Economy” that can contribute to “Second Economy” development – if allowed to, and encouraged to do so.</a:t>
            </a:r>
          </a:p>
          <a:p>
            <a:pPr marL="228600" indent="-228600">
              <a:buFontTx/>
              <a:buAutoNum type="arabicPeriod"/>
            </a:pPr>
            <a:r>
              <a:rPr lang="en-US" altLang="en-US" b="1"/>
              <a:t>South Africa’s risks:</a:t>
            </a:r>
          </a:p>
          <a:p>
            <a:pPr marL="588963" lvl="1" indent="-228600">
              <a:buFontTx/>
              <a:buChar char="•"/>
            </a:pPr>
            <a:r>
              <a:rPr lang="en-US" altLang="en-US"/>
              <a:t>Failure to raise the national level of human development;</a:t>
            </a:r>
          </a:p>
          <a:p>
            <a:pPr marL="588963" lvl="1" indent="-228600">
              <a:buFontTx/>
              <a:buChar char="•"/>
            </a:pPr>
            <a:r>
              <a:rPr lang="en-US" altLang="en-US"/>
              <a:t>The consequential response of the massive “Second Economy” to its “exclusion” from “First Economy” advantages;</a:t>
            </a:r>
          </a:p>
          <a:p>
            <a:pPr marL="588963" lvl="1" indent="-228600">
              <a:buFontTx/>
              <a:buChar char="•"/>
            </a:pPr>
            <a:r>
              <a:rPr lang="en-US" altLang="en-US"/>
              <a:t>Failure to build the tools required for inclusive human development – affordable effective ICTs. </a:t>
            </a:r>
          </a:p>
          <a:p>
            <a:pPr marL="228600" indent="-228600">
              <a:buFontTx/>
              <a:buAutoNum type="arabicPeriod"/>
            </a:pPr>
            <a:r>
              <a:rPr lang="en-US" altLang="en-US" b="1"/>
              <a:t>South Africa’s opportunity:</a:t>
            </a:r>
            <a:r>
              <a:rPr lang="en-US" altLang="en-US"/>
              <a:t> Use the intellectual capacity of South Africa’s “First Economy” to build the ICT infrastructures that will address the knowledge access needs of South Africa’s “Second Economy” – true ICTs4D4ALL, addressing leading edge economic challenges, and developing country demands simultaneously, effectively.</a:t>
            </a: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78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31838"/>
            <a:ext cx="4875212" cy="3656012"/>
          </a:xfrm>
          <a:ln/>
        </p:spPr>
      </p:sp>
      <p:sp>
        <p:nvSpPr>
          <p:cNvPr id="5478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630738"/>
            <a:ext cx="5484813" cy="4387850"/>
          </a:xfrm>
        </p:spPr>
        <p:txBody>
          <a:bodyPr/>
          <a:lstStyle/>
          <a:p>
            <a:pPr marL="228600" indent="-228600"/>
            <a:r>
              <a:rPr lang="en-US" altLang="en-US" b="1"/>
              <a:t>South Africa (HDI Rank: 120): A Golden Opportunity – A Major Challenge</a:t>
            </a:r>
          </a:p>
          <a:p>
            <a:pPr marL="228600" indent="-228600">
              <a:buFontTx/>
              <a:buAutoNum type="arabicPeriod"/>
            </a:pPr>
            <a:r>
              <a:rPr lang="en-US" altLang="en-US" b="1"/>
              <a:t>South Africa’s unique strengths:</a:t>
            </a:r>
          </a:p>
          <a:p>
            <a:pPr marL="228600" indent="-228600">
              <a:buFontTx/>
              <a:buChar char="•"/>
            </a:pPr>
            <a:r>
              <a:rPr lang="en-US" altLang="en-US"/>
              <a:t>The “Cradle” of humankind (Sterkfontein), and Modern Humans (Kalahari);</a:t>
            </a:r>
          </a:p>
          <a:p>
            <a:pPr marL="228600" indent="-228600">
              <a:buFontTx/>
              <a:buChar char="•"/>
            </a:pPr>
            <a:r>
              <a:rPr lang="en-US" altLang="en-US"/>
              <a:t>A Microcosm of a multi-ethnic multi-cultural “colourful” world that finds strength in cultural diversity;</a:t>
            </a:r>
          </a:p>
          <a:p>
            <a:pPr marL="228600" indent="-228600">
              <a:buFontTx/>
              <a:buChar char="•"/>
            </a:pPr>
            <a:r>
              <a:rPr lang="en-US" altLang="en-US"/>
              <a:t>A nation rich in historical experience - a disastrous human history presenting a powerful messages for the future;</a:t>
            </a:r>
          </a:p>
          <a:p>
            <a:pPr marL="228600" indent="-228600">
              <a:buFontTx/>
              <a:buChar char="•"/>
            </a:pPr>
            <a:r>
              <a:rPr lang="en-US" altLang="en-US"/>
              <a:t>A land rich in natural resources – human and other;</a:t>
            </a:r>
          </a:p>
          <a:p>
            <a:pPr marL="228600" indent="-228600">
              <a:buFontTx/>
              <a:buChar char="•"/>
            </a:pPr>
            <a:r>
              <a:rPr lang="en-US" altLang="en-US"/>
              <a:t>A significant “First Economy” that can contribute to “Second Economy” development – if allowed to, and encouraged to do so.</a:t>
            </a:r>
          </a:p>
          <a:p>
            <a:pPr marL="228600" indent="-228600">
              <a:buFontTx/>
              <a:buAutoNum type="arabicPeriod"/>
            </a:pPr>
            <a:r>
              <a:rPr lang="en-US" altLang="en-US" b="1"/>
              <a:t>South Africa’s risks:</a:t>
            </a:r>
          </a:p>
          <a:p>
            <a:pPr marL="588963" lvl="1" indent="-228600">
              <a:buFontTx/>
              <a:buChar char="•"/>
            </a:pPr>
            <a:r>
              <a:rPr lang="en-US" altLang="en-US"/>
              <a:t>Failure to raise the national level of human development;</a:t>
            </a:r>
          </a:p>
          <a:p>
            <a:pPr marL="588963" lvl="1" indent="-228600">
              <a:buFontTx/>
              <a:buChar char="•"/>
            </a:pPr>
            <a:r>
              <a:rPr lang="en-US" altLang="en-US"/>
              <a:t>The consequential response of the massive “Second Economy” to its “exclusion” from “First Economy” advantages;</a:t>
            </a:r>
          </a:p>
          <a:p>
            <a:pPr marL="588963" lvl="1" indent="-228600">
              <a:buFontTx/>
              <a:buChar char="•"/>
            </a:pPr>
            <a:r>
              <a:rPr lang="en-US" altLang="en-US"/>
              <a:t>Failure to build the tools required for inclusive human development – affordable effective ICTs. </a:t>
            </a:r>
          </a:p>
          <a:p>
            <a:pPr marL="228600" indent="-228600">
              <a:buFontTx/>
              <a:buAutoNum type="arabicPeriod"/>
            </a:pPr>
            <a:r>
              <a:rPr lang="en-US" altLang="en-US" b="1"/>
              <a:t>South Africa’s opportunity:</a:t>
            </a:r>
            <a:r>
              <a:rPr lang="en-US" altLang="en-US"/>
              <a:t> Use the intellectual capacity of South Africa’s “First Economy” to build the ICT infrastructures that will address the knowledge access needs of South Africa’s “Second Economy” – true ICTs4D4ALL, addressing leading edge economic challenges, and developing country demands simultaneously, effectively.</a:t>
            </a:r>
          </a:p>
        </p:txBody>
      </p:sp>
    </p:spTree>
    <p:extLst>
      <p:ext uri="{BB962C8B-B14F-4D97-AF65-F5344CB8AC3E}">
        <p14:creationId xmlns:p14="http://schemas.microsoft.com/office/powerpoint/2010/main" val="150499478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78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31838"/>
            <a:ext cx="4875212" cy="3656012"/>
          </a:xfrm>
          <a:ln/>
        </p:spPr>
      </p:sp>
      <p:sp>
        <p:nvSpPr>
          <p:cNvPr id="5478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630738"/>
            <a:ext cx="5484813" cy="4387850"/>
          </a:xfrm>
        </p:spPr>
        <p:txBody>
          <a:bodyPr/>
          <a:lstStyle/>
          <a:p>
            <a:pPr marL="228600" indent="-228600"/>
            <a:r>
              <a:rPr lang="en-US" altLang="en-US" b="1"/>
              <a:t>South Africa (HDI Rank: 120): A Golden Opportunity – A Major Challenge</a:t>
            </a:r>
          </a:p>
          <a:p>
            <a:pPr marL="228600" indent="-228600">
              <a:buFontTx/>
              <a:buAutoNum type="arabicPeriod"/>
            </a:pPr>
            <a:r>
              <a:rPr lang="en-US" altLang="en-US" b="1"/>
              <a:t>South Africa’s unique strengths:</a:t>
            </a:r>
          </a:p>
          <a:p>
            <a:pPr marL="228600" indent="-228600">
              <a:buFontTx/>
              <a:buChar char="•"/>
            </a:pPr>
            <a:r>
              <a:rPr lang="en-US" altLang="en-US"/>
              <a:t>The “Cradle” of humankind (Sterkfontein), and Modern Humans (Kalahari);</a:t>
            </a:r>
          </a:p>
          <a:p>
            <a:pPr marL="228600" indent="-228600">
              <a:buFontTx/>
              <a:buChar char="•"/>
            </a:pPr>
            <a:r>
              <a:rPr lang="en-US" altLang="en-US"/>
              <a:t>A Microcosm of a multi-ethnic multi-cultural “colourful” world that finds strength in cultural diversity;</a:t>
            </a:r>
          </a:p>
          <a:p>
            <a:pPr marL="228600" indent="-228600">
              <a:buFontTx/>
              <a:buChar char="•"/>
            </a:pPr>
            <a:r>
              <a:rPr lang="en-US" altLang="en-US"/>
              <a:t>A nation rich in historical experience - a disastrous human history presenting a powerful messages for the future;</a:t>
            </a:r>
          </a:p>
          <a:p>
            <a:pPr marL="228600" indent="-228600">
              <a:buFontTx/>
              <a:buChar char="•"/>
            </a:pPr>
            <a:r>
              <a:rPr lang="en-US" altLang="en-US"/>
              <a:t>A land rich in natural resources – human and other;</a:t>
            </a:r>
          </a:p>
          <a:p>
            <a:pPr marL="228600" indent="-228600">
              <a:buFontTx/>
              <a:buChar char="•"/>
            </a:pPr>
            <a:r>
              <a:rPr lang="en-US" altLang="en-US"/>
              <a:t>A significant “First Economy” that can contribute to “Second Economy” development – if allowed to, and encouraged to do so.</a:t>
            </a:r>
          </a:p>
          <a:p>
            <a:pPr marL="228600" indent="-228600">
              <a:buFontTx/>
              <a:buAutoNum type="arabicPeriod"/>
            </a:pPr>
            <a:r>
              <a:rPr lang="en-US" altLang="en-US" b="1"/>
              <a:t>South Africa’s risks:</a:t>
            </a:r>
          </a:p>
          <a:p>
            <a:pPr marL="588963" lvl="1" indent="-228600">
              <a:buFontTx/>
              <a:buChar char="•"/>
            </a:pPr>
            <a:r>
              <a:rPr lang="en-US" altLang="en-US"/>
              <a:t>Failure to raise the national level of human development;</a:t>
            </a:r>
          </a:p>
          <a:p>
            <a:pPr marL="588963" lvl="1" indent="-228600">
              <a:buFontTx/>
              <a:buChar char="•"/>
            </a:pPr>
            <a:r>
              <a:rPr lang="en-US" altLang="en-US"/>
              <a:t>The consequential response of the massive “Second Economy” to its “exclusion” from “First Economy” advantages;</a:t>
            </a:r>
          </a:p>
          <a:p>
            <a:pPr marL="588963" lvl="1" indent="-228600">
              <a:buFontTx/>
              <a:buChar char="•"/>
            </a:pPr>
            <a:r>
              <a:rPr lang="en-US" altLang="en-US"/>
              <a:t>Failure to build the tools required for inclusive human development – affordable effective ICTs. </a:t>
            </a:r>
          </a:p>
          <a:p>
            <a:pPr marL="228600" indent="-228600">
              <a:buFontTx/>
              <a:buAutoNum type="arabicPeriod"/>
            </a:pPr>
            <a:r>
              <a:rPr lang="en-US" altLang="en-US" b="1"/>
              <a:t>South Africa’s opportunity:</a:t>
            </a:r>
            <a:r>
              <a:rPr lang="en-US" altLang="en-US"/>
              <a:t> Use the intellectual capacity of South Africa’s “First Economy” to build the ICT infrastructures that will address the knowledge access needs of South Africa’s “Second Economy” – true ICTs4D4ALL, addressing leading edge economic challenges, and developing country demands simultaneously, effectively.</a:t>
            </a:r>
          </a:p>
        </p:txBody>
      </p:sp>
    </p:spTree>
    <p:extLst>
      <p:ext uri="{BB962C8B-B14F-4D97-AF65-F5344CB8AC3E}">
        <p14:creationId xmlns:p14="http://schemas.microsoft.com/office/powerpoint/2010/main" val="2760445778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78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31838"/>
            <a:ext cx="4875212" cy="3656012"/>
          </a:xfrm>
          <a:ln/>
        </p:spPr>
      </p:sp>
      <p:sp>
        <p:nvSpPr>
          <p:cNvPr id="5478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630738"/>
            <a:ext cx="5484813" cy="4387850"/>
          </a:xfrm>
        </p:spPr>
        <p:txBody>
          <a:bodyPr/>
          <a:lstStyle/>
          <a:p>
            <a:pPr marL="228600" indent="-228600"/>
            <a:r>
              <a:rPr lang="en-US" altLang="en-US" b="1"/>
              <a:t>South Africa (HDI Rank: 120): A Golden Opportunity – A Major Challenge</a:t>
            </a:r>
          </a:p>
          <a:p>
            <a:pPr marL="228600" indent="-228600">
              <a:buFontTx/>
              <a:buAutoNum type="arabicPeriod"/>
            </a:pPr>
            <a:r>
              <a:rPr lang="en-US" altLang="en-US" b="1"/>
              <a:t>South Africa’s unique strengths:</a:t>
            </a:r>
          </a:p>
          <a:p>
            <a:pPr marL="228600" indent="-228600">
              <a:buFontTx/>
              <a:buChar char="•"/>
            </a:pPr>
            <a:r>
              <a:rPr lang="en-US" altLang="en-US"/>
              <a:t>The “Cradle” of humankind (Sterkfontein), and Modern Humans (Kalahari);</a:t>
            </a:r>
          </a:p>
          <a:p>
            <a:pPr marL="228600" indent="-228600">
              <a:buFontTx/>
              <a:buChar char="•"/>
            </a:pPr>
            <a:r>
              <a:rPr lang="en-US" altLang="en-US"/>
              <a:t>A Microcosm of a multi-ethnic multi-cultural “colourful” world that finds strength in cultural diversity;</a:t>
            </a:r>
          </a:p>
          <a:p>
            <a:pPr marL="228600" indent="-228600">
              <a:buFontTx/>
              <a:buChar char="•"/>
            </a:pPr>
            <a:r>
              <a:rPr lang="en-US" altLang="en-US"/>
              <a:t>A nation rich in historical experience - a disastrous human history presenting a powerful messages for the future;</a:t>
            </a:r>
          </a:p>
          <a:p>
            <a:pPr marL="228600" indent="-228600">
              <a:buFontTx/>
              <a:buChar char="•"/>
            </a:pPr>
            <a:r>
              <a:rPr lang="en-US" altLang="en-US"/>
              <a:t>A land rich in natural resources – human and other;</a:t>
            </a:r>
          </a:p>
          <a:p>
            <a:pPr marL="228600" indent="-228600">
              <a:buFontTx/>
              <a:buChar char="•"/>
            </a:pPr>
            <a:r>
              <a:rPr lang="en-US" altLang="en-US"/>
              <a:t>A significant “First Economy” that can contribute to “Second Economy” development – if allowed to, and encouraged to do so.</a:t>
            </a:r>
          </a:p>
          <a:p>
            <a:pPr marL="228600" indent="-228600">
              <a:buFontTx/>
              <a:buAutoNum type="arabicPeriod"/>
            </a:pPr>
            <a:r>
              <a:rPr lang="en-US" altLang="en-US" b="1"/>
              <a:t>South Africa’s risks:</a:t>
            </a:r>
          </a:p>
          <a:p>
            <a:pPr marL="588963" lvl="1" indent="-228600">
              <a:buFontTx/>
              <a:buChar char="•"/>
            </a:pPr>
            <a:r>
              <a:rPr lang="en-US" altLang="en-US"/>
              <a:t>Failure to raise the national level of human development;</a:t>
            </a:r>
          </a:p>
          <a:p>
            <a:pPr marL="588963" lvl="1" indent="-228600">
              <a:buFontTx/>
              <a:buChar char="•"/>
            </a:pPr>
            <a:r>
              <a:rPr lang="en-US" altLang="en-US"/>
              <a:t>The consequential response of the massive “Second Economy” to its “exclusion” from “First Economy” advantages;</a:t>
            </a:r>
          </a:p>
          <a:p>
            <a:pPr marL="588963" lvl="1" indent="-228600">
              <a:buFontTx/>
              <a:buChar char="•"/>
            </a:pPr>
            <a:r>
              <a:rPr lang="en-US" altLang="en-US"/>
              <a:t>Failure to build the tools required for inclusive human development – affordable effective ICTs. </a:t>
            </a:r>
          </a:p>
          <a:p>
            <a:pPr marL="228600" indent="-228600">
              <a:buFontTx/>
              <a:buAutoNum type="arabicPeriod"/>
            </a:pPr>
            <a:r>
              <a:rPr lang="en-US" altLang="en-US" b="1"/>
              <a:t>South Africa’s opportunity:</a:t>
            </a:r>
            <a:r>
              <a:rPr lang="en-US" altLang="en-US"/>
              <a:t> Use the intellectual capacity of South Africa’s “First Economy” to build the ICT infrastructures that will address the knowledge access needs of South Africa’s “Second Economy” – true ICTs4D4ALL, addressing leading edge economic challenges, and developing country demands simultaneously, effectively.</a:t>
            </a:r>
          </a:p>
        </p:txBody>
      </p:sp>
    </p:spTree>
    <p:extLst>
      <p:ext uri="{BB962C8B-B14F-4D97-AF65-F5344CB8AC3E}">
        <p14:creationId xmlns:p14="http://schemas.microsoft.com/office/powerpoint/2010/main" val="2800577601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78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31838"/>
            <a:ext cx="4875212" cy="3656012"/>
          </a:xfrm>
          <a:ln/>
        </p:spPr>
      </p:sp>
      <p:sp>
        <p:nvSpPr>
          <p:cNvPr id="5478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630738"/>
            <a:ext cx="5484813" cy="4387850"/>
          </a:xfrm>
        </p:spPr>
        <p:txBody>
          <a:bodyPr/>
          <a:lstStyle/>
          <a:p>
            <a:pPr marL="228600" indent="-228600"/>
            <a:r>
              <a:rPr lang="en-US" altLang="en-US" b="1"/>
              <a:t>South Africa (HDI Rank: 120): A Golden Opportunity – A Major Challenge</a:t>
            </a:r>
          </a:p>
          <a:p>
            <a:pPr marL="228600" indent="-228600">
              <a:buFontTx/>
              <a:buAutoNum type="arabicPeriod"/>
            </a:pPr>
            <a:r>
              <a:rPr lang="en-US" altLang="en-US" b="1"/>
              <a:t>South Africa’s unique strengths:</a:t>
            </a:r>
          </a:p>
          <a:p>
            <a:pPr marL="228600" indent="-228600">
              <a:buFontTx/>
              <a:buChar char="•"/>
            </a:pPr>
            <a:r>
              <a:rPr lang="en-US" altLang="en-US"/>
              <a:t>The “Cradle” of humankind (Sterkfontein), and Modern Humans (Kalahari);</a:t>
            </a:r>
          </a:p>
          <a:p>
            <a:pPr marL="228600" indent="-228600">
              <a:buFontTx/>
              <a:buChar char="•"/>
            </a:pPr>
            <a:r>
              <a:rPr lang="en-US" altLang="en-US"/>
              <a:t>A Microcosm of a multi-ethnic multi-cultural “colourful” world that finds strength in cultural diversity;</a:t>
            </a:r>
          </a:p>
          <a:p>
            <a:pPr marL="228600" indent="-228600">
              <a:buFontTx/>
              <a:buChar char="•"/>
            </a:pPr>
            <a:r>
              <a:rPr lang="en-US" altLang="en-US"/>
              <a:t>A nation rich in historical experience - a disastrous human history presenting a powerful messages for the future;</a:t>
            </a:r>
          </a:p>
          <a:p>
            <a:pPr marL="228600" indent="-228600">
              <a:buFontTx/>
              <a:buChar char="•"/>
            </a:pPr>
            <a:r>
              <a:rPr lang="en-US" altLang="en-US"/>
              <a:t>A land rich in natural resources – human and other;</a:t>
            </a:r>
          </a:p>
          <a:p>
            <a:pPr marL="228600" indent="-228600">
              <a:buFontTx/>
              <a:buChar char="•"/>
            </a:pPr>
            <a:r>
              <a:rPr lang="en-US" altLang="en-US"/>
              <a:t>A significant “First Economy” that can contribute to “Second Economy” development – if allowed to, and encouraged to do so.</a:t>
            </a:r>
          </a:p>
          <a:p>
            <a:pPr marL="228600" indent="-228600">
              <a:buFontTx/>
              <a:buAutoNum type="arabicPeriod"/>
            </a:pPr>
            <a:r>
              <a:rPr lang="en-US" altLang="en-US" b="1"/>
              <a:t>South Africa’s risks:</a:t>
            </a:r>
          </a:p>
          <a:p>
            <a:pPr marL="588963" lvl="1" indent="-228600">
              <a:buFontTx/>
              <a:buChar char="•"/>
            </a:pPr>
            <a:r>
              <a:rPr lang="en-US" altLang="en-US"/>
              <a:t>Failure to raise the national level of human development;</a:t>
            </a:r>
          </a:p>
          <a:p>
            <a:pPr marL="588963" lvl="1" indent="-228600">
              <a:buFontTx/>
              <a:buChar char="•"/>
            </a:pPr>
            <a:r>
              <a:rPr lang="en-US" altLang="en-US"/>
              <a:t>The consequential response of the massive “Second Economy” to its “exclusion” from “First Economy” advantages;</a:t>
            </a:r>
          </a:p>
          <a:p>
            <a:pPr marL="588963" lvl="1" indent="-228600">
              <a:buFontTx/>
              <a:buChar char="•"/>
            </a:pPr>
            <a:r>
              <a:rPr lang="en-US" altLang="en-US"/>
              <a:t>Failure to build the tools required for inclusive human development – affordable effective ICTs. </a:t>
            </a:r>
          </a:p>
          <a:p>
            <a:pPr marL="228600" indent="-228600">
              <a:buFontTx/>
              <a:buAutoNum type="arabicPeriod"/>
            </a:pPr>
            <a:r>
              <a:rPr lang="en-US" altLang="en-US" b="1"/>
              <a:t>South Africa’s opportunity:</a:t>
            </a:r>
            <a:r>
              <a:rPr lang="en-US" altLang="en-US"/>
              <a:t> Use the intellectual capacity of South Africa’s “First Economy” to build the ICT infrastructures that will address the knowledge access needs of South Africa’s “Second Economy” – true ICTs4D4ALL, addressing leading edge economic challenges, and developing country demands simultaneously, effectively.</a:t>
            </a:r>
          </a:p>
        </p:txBody>
      </p:sp>
    </p:spTree>
    <p:extLst>
      <p:ext uri="{BB962C8B-B14F-4D97-AF65-F5344CB8AC3E}">
        <p14:creationId xmlns:p14="http://schemas.microsoft.com/office/powerpoint/2010/main" val="3149911694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78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31838"/>
            <a:ext cx="4875212" cy="3656012"/>
          </a:xfrm>
          <a:ln/>
        </p:spPr>
      </p:sp>
      <p:sp>
        <p:nvSpPr>
          <p:cNvPr id="5478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630738"/>
            <a:ext cx="5484813" cy="4387850"/>
          </a:xfrm>
        </p:spPr>
        <p:txBody>
          <a:bodyPr/>
          <a:lstStyle/>
          <a:p>
            <a:pPr marL="228600" indent="-228600"/>
            <a:r>
              <a:rPr lang="en-US" altLang="en-US" b="1"/>
              <a:t>South Africa (HDI Rank: 120): A Golden Opportunity – A Major Challenge</a:t>
            </a:r>
          </a:p>
          <a:p>
            <a:pPr marL="228600" indent="-228600">
              <a:buFontTx/>
              <a:buAutoNum type="arabicPeriod"/>
            </a:pPr>
            <a:r>
              <a:rPr lang="en-US" altLang="en-US" b="1"/>
              <a:t>South Africa’s unique strengths:</a:t>
            </a:r>
          </a:p>
          <a:p>
            <a:pPr marL="228600" indent="-228600">
              <a:buFontTx/>
              <a:buChar char="•"/>
            </a:pPr>
            <a:r>
              <a:rPr lang="en-US" altLang="en-US"/>
              <a:t>The “Cradle” of humankind (Sterkfontein), and Modern Humans (Kalahari);</a:t>
            </a:r>
          </a:p>
          <a:p>
            <a:pPr marL="228600" indent="-228600">
              <a:buFontTx/>
              <a:buChar char="•"/>
            </a:pPr>
            <a:r>
              <a:rPr lang="en-US" altLang="en-US"/>
              <a:t>A Microcosm of a multi-ethnic multi-cultural “colourful” world that finds strength in cultural diversity;</a:t>
            </a:r>
          </a:p>
          <a:p>
            <a:pPr marL="228600" indent="-228600">
              <a:buFontTx/>
              <a:buChar char="•"/>
            </a:pPr>
            <a:r>
              <a:rPr lang="en-US" altLang="en-US"/>
              <a:t>A nation rich in historical experience - a disastrous human history presenting a powerful messages for the future;</a:t>
            </a:r>
          </a:p>
          <a:p>
            <a:pPr marL="228600" indent="-228600">
              <a:buFontTx/>
              <a:buChar char="•"/>
            </a:pPr>
            <a:r>
              <a:rPr lang="en-US" altLang="en-US"/>
              <a:t>A land rich in natural resources – human and other;</a:t>
            </a:r>
          </a:p>
          <a:p>
            <a:pPr marL="228600" indent="-228600">
              <a:buFontTx/>
              <a:buChar char="•"/>
            </a:pPr>
            <a:r>
              <a:rPr lang="en-US" altLang="en-US"/>
              <a:t>A significant “First Economy” that can contribute to “Second Economy” development – if allowed to, and encouraged to do so.</a:t>
            </a:r>
          </a:p>
          <a:p>
            <a:pPr marL="228600" indent="-228600">
              <a:buFontTx/>
              <a:buAutoNum type="arabicPeriod"/>
            </a:pPr>
            <a:r>
              <a:rPr lang="en-US" altLang="en-US" b="1"/>
              <a:t>South Africa’s risks:</a:t>
            </a:r>
          </a:p>
          <a:p>
            <a:pPr marL="588963" lvl="1" indent="-228600">
              <a:buFontTx/>
              <a:buChar char="•"/>
            </a:pPr>
            <a:r>
              <a:rPr lang="en-US" altLang="en-US"/>
              <a:t>Failure to raise the national level of human development;</a:t>
            </a:r>
          </a:p>
          <a:p>
            <a:pPr marL="588963" lvl="1" indent="-228600">
              <a:buFontTx/>
              <a:buChar char="•"/>
            </a:pPr>
            <a:r>
              <a:rPr lang="en-US" altLang="en-US"/>
              <a:t>The consequential response of the massive “Second Economy” to its “exclusion” from “First Economy” advantages;</a:t>
            </a:r>
          </a:p>
          <a:p>
            <a:pPr marL="588963" lvl="1" indent="-228600">
              <a:buFontTx/>
              <a:buChar char="•"/>
            </a:pPr>
            <a:r>
              <a:rPr lang="en-US" altLang="en-US"/>
              <a:t>Failure to build the tools required for inclusive human development – affordable effective ICTs. </a:t>
            </a:r>
          </a:p>
          <a:p>
            <a:pPr marL="228600" indent="-228600">
              <a:buFontTx/>
              <a:buAutoNum type="arabicPeriod"/>
            </a:pPr>
            <a:r>
              <a:rPr lang="en-US" altLang="en-US" b="1"/>
              <a:t>South Africa’s opportunity:</a:t>
            </a:r>
            <a:r>
              <a:rPr lang="en-US" altLang="en-US"/>
              <a:t> Use the intellectual capacity of South Africa’s “First Economy” to build the ICT infrastructures that will address the knowledge access needs of South Africa’s “Second Economy” – true ICTs4D4ALL, addressing leading edge economic challenges, and developing country demands simultaneously, effectively.</a:t>
            </a:r>
          </a:p>
        </p:txBody>
      </p:sp>
    </p:spTree>
    <p:extLst>
      <p:ext uri="{BB962C8B-B14F-4D97-AF65-F5344CB8AC3E}">
        <p14:creationId xmlns:p14="http://schemas.microsoft.com/office/powerpoint/2010/main" val="2565148095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78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31838"/>
            <a:ext cx="4875212" cy="3656012"/>
          </a:xfrm>
          <a:ln/>
        </p:spPr>
      </p:sp>
      <p:sp>
        <p:nvSpPr>
          <p:cNvPr id="5478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630738"/>
            <a:ext cx="5484813" cy="4387850"/>
          </a:xfrm>
        </p:spPr>
        <p:txBody>
          <a:bodyPr/>
          <a:lstStyle/>
          <a:p>
            <a:pPr marL="228600" indent="-228600"/>
            <a:r>
              <a:rPr lang="en-US" altLang="en-US" b="1"/>
              <a:t>South Africa (HDI Rank: 120): A Golden Opportunity – A Major Challenge</a:t>
            </a:r>
          </a:p>
          <a:p>
            <a:pPr marL="228600" indent="-228600">
              <a:buFontTx/>
              <a:buAutoNum type="arabicPeriod"/>
            </a:pPr>
            <a:r>
              <a:rPr lang="en-US" altLang="en-US" b="1"/>
              <a:t>South Africa’s unique strengths:</a:t>
            </a:r>
          </a:p>
          <a:p>
            <a:pPr marL="228600" indent="-228600">
              <a:buFontTx/>
              <a:buChar char="•"/>
            </a:pPr>
            <a:r>
              <a:rPr lang="en-US" altLang="en-US"/>
              <a:t>The “Cradle” of humankind (Sterkfontein), and Modern Humans (Kalahari);</a:t>
            </a:r>
          </a:p>
          <a:p>
            <a:pPr marL="228600" indent="-228600">
              <a:buFontTx/>
              <a:buChar char="•"/>
            </a:pPr>
            <a:r>
              <a:rPr lang="en-US" altLang="en-US"/>
              <a:t>A Microcosm of a multi-ethnic multi-cultural “colourful” world that finds strength in cultural diversity;</a:t>
            </a:r>
          </a:p>
          <a:p>
            <a:pPr marL="228600" indent="-228600">
              <a:buFontTx/>
              <a:buChar char="•"/>
            </a:pPr>
            <a:r>
              <a:rPr lang="en-US" altLang="en-US"/>
              <a:t>A nation rich in historical experience - a disastrous human history presenting a powerful messages for the future;</a:t>
            </a:r>
          </a:p>
          <a:p>
            <a:pPr marL="228600" indent="-228600">
              <a:buFontTx/>
              <a:buChar char="•"/>
            </a:pPr>
            <a:r>
              <a:rPr lang="en-US" altLang="en-US"/>
              <a:t>A land rich in natural resources – human and other;</a:t>
            </a:r>
          </a:p>
          <a:p>
            <a:pPr marL="228600" indent="-228600">
              <a:buFontTx/>
              <a:buChar char="•"/>
            </a:pPr>
            <a:r>
              <a:rPr lang="en-US" altLang="en-US"/>
              <a:t>A significant “First Economy” that can contribute to “Second Economy” development – if allowed to, and encouraged to do so.</a:t>
            </a:r>
          </a:p>
          <a:p>
            <a:pPr marL="228600" indent="-228600">
              <a:buFontTx/>
              <a:buAutoNum type="arabicPeriod"/>
            </a:pPr>
            <a:r>
              <a:rPr lang="en-US" altLang="en-US" b="1"/>
              <a:t>South Africa’s risks:</a:t>
            </a:r>
          </a:p>
          <a:p>
            <a:pPr marL="588963" lvl="1" indent="-228600">
              <a:buFontTx/>
              <a:buChar char="•"/>
            </a:pPr>
            <a:r>
              <a:rPr lang="en-US" altLang="en-US"/>
              <a:t>Failure to raise the national level of human development;</a:t>
            </a:r>
          </a:p>
          <a:p>
            <a:pPr marL="588963" lvl="1" indent="-228600">
              <a:buFontTx/>
              <a:buChar char="•"/>
            </a:pPr>
            <a:r>
              <a:rPr lang="en-US" altLang="en-US"/>
              <a:t>The consequential response of the massive “Second Economy” to its “exclusion” from “First Economy” advantages;</a:t>
            </a:r>
          </a:p>
          <a:p>
            <a:pPr marL="588963" lvl="1" indent="-228600">
              <a:buFontTx/>
              <a:buChar char="•"/>
            </a:pPr>
            <a:r>
              <a:rPr lang="en-US" altLang="en-US"/>
              <a:t>Failure to build the tools required for inclusive human development – affordable effective ICTs. </a:t>
            </a:r>
          </a:p>
          <a:p>
            <a:pPr marL="228600" indent="-228600">
              <a:buFontTx/>
              <a:buAutoNum type="arabicPeriod"/>
            </a:pPr>
            <a:r>
              <a:rPr lang="en-US" altLang="en-US" b="1"/>
              <a:t>South Africa’s opportunity:</a:t>
            </a:r>
            <a:r>
              <a:rPr lang="en-US" altLang="en-US"/>
              <a:t> Use the intellectual capacity of South Africa’s “First Economy” to build the ICT infrastructures that will address the knowledge access needs of South Africa’s “Second Economy” – true ICTs4D4ALL, addressing leading edge economic challenges, and developing country demands simultaneously, effectively.</a:t>
            </a:r>
          </a:p>
        </p:txBody>
      </p:sp>
    </p:spTree>
    <p:extLst>
      <p:ext uri="{BB962C8B-B14F-4D97-AF65-F5344CB8AC3E}">
        <p14:creationId xmlns:p14="http://schemas.microsoft.com/office/powerpoint/2010/main" val="1801115059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78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31838"/>
            <a:ext cx="4875212" cy="3656012"/>
          </a:xfrm>
          <a:ln/>
        </p:spPr>
      </p:sp>
      <p:sp>
        <p:nvSpPr>
          <p:cNvPr id="5478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630738"/>
            <a:ext cx="5484813" cy="4387850"/>
          </a:xfrm>
        </p:spPr>
        <p:txBody>
          <a:bodyPr/>
          <a:lstStyle/>
          <a:p>
            <a:pPr marL="228600" indent="-228600"/>
            <a:r>
              <a:rPr lang="en-US" altLang="en-US" b="1"/>
              <a:t>South Africa (HDI Rank: 120): A Golden Opportunity – A Major Challenge</a:t>
            </a:r>
          </a:p>
          <a:p>
            <a:pPr marL="228600" indent="-228600">
              <a:buFontTx/>
              <a:buAutoNum type="arabicPeriod"/>
            </a:pPr>
            <a:r>
              <a:rPr lang="en-US" altLang="en-US" b="1"/>
              <a:t>South Africa’s unique strengths:</a:t>
            </a:r>
          </a:p>
          <a:p>
            <a:pPr marL="228600" indent="-228600">
              <a:buFontTx/>
              <a:buChar char="•"/>
            </a:pPr>
            <a:r>
              <a:rPr lang="en-US" altLang="en-US"/>
              <a:t>The “Cradle” of humankind (Sterkfontein), and Modern Humans (Kalahari);</a:t>
            </a:r>
          </a:p>
          <a:p>
            <a:pPr marL="228600" indent="-228600">
              <a:buFontTx/>
              <a:buChar char="•"/>
            </a:pPr>
            <a:r>
              <a:rPr lang="en-US" altLang="en-US"/>
              <a:t>A Microcosm of a multi-ethnic multi-cultural “colourful” world that finds strength in cultural diversity;</a:t>
            </a:r>
          </a:p>
          <a:p>
            <a:pPr marL="228600" indent="-228600">
              <a:buFontTx/>
              <a:buChar char="•"/>
            </a:pPr>
            <a:r>
              <a:rPr lang="en-US" altLang="en-US"/>
              <a:t>A nation rich in historical experience - a disastrous human history presenting a powerful messages for the future;</a:t>
            </a:r>
          </a:p>
          <a:p>
            <a:pPr marL="228600" indent="-228600">
              <a:buFontTx/>
              <a:buChar char="•"/>
            </a:pPr>
            <a:r>
              <a:rPr lang="en-US" altLang="en-US"/>
              <a:t>A land rich in natural resources – human and other;</a:t>
            </a:r>
          </a:p>
          <a:p>
            <a:pPr marL="228600" indent="-228600">
              <a:buFontTx/>
              <a:buChar char="•"/>
            </a:pPr>
            <a:r>
              <a:rPr lang="en-US" altLang="en-US"/>
              <a:t>A significant “First Economy” that can contribute to “Second Economy” development – if allowed to, and encouraged to do so.</a:t>
            </a:r>
          </a:p>
          <a:p>
            <a:pPr marL="228600" indent="-228600">
              <a:buFontTx/>
              <a:buAutoNum type="arabicPeriod"/>
            </a:pPr>
            <a:r>
              <a:rPr lang="en-US" altLang="en-US" b="1"/>
              <a:t>South Africa’s risks:</a:t>
            </a:r>
          </a:p>
          <a:p>
            <a:pPr marL="588963" lvl="1" indent="-228600">
              <a:buFontTx/>
              <a:buChar char="•"/>
            </a:pPr>
            <a:r>
              <a:rPr lang="en-US" altLang="en-US"/>
              <a:t>Failure to raise the national level of human development;</a:t>
            </a:r>
          </a:p>
          <a:p>
            <a:pPr marL="588963" lvl="1" indent="-228600">
              <a:buFontTx/>
              <a:buChar char="•"/>
            </a:pPr>
            <a:r>
              <a:rPr lang="en-US" altLang="en-US"/>
              <a:t>The consequential response of the massive “Second Economy” to its “exclusion” from “First Economy” advantages;</a:t>
            </a:r>
          </a:p>
          <a:p>
            <a:pPr marL="588963" lvl="1" indent="-228600">
              <a:buFontTx/>
              <a:buChar char="•"/>
            </a:pPr>
            <a:r>
              <a:rPr lang="en-US" altLang="en-US"/>
              <a:t>Failure to build the tools required for inclusive human development – affordable effective ICTs. </a:t>
            </a:r>
          </a:p>
          <a:p>
            <a:pPr marL="228600" indent="-228600">
              <a:buFontTx/>
              <a:buAutoNum type="arabicPeriod"/>
            </a:pPr>
            <a:r>
              <a:rPr lang="en-US" altLang="en-US" b="1"/>
              <a:t>South Africa’s opportunity:</a:t>
            </a:r>
            <a:r>
              <a:rPr lang="en-US" altLang="en-US"/>
              <a:t> Use the intellectual capacity of South Africa’s “First Economy” to build the ICT infrastructures that will address the knowledge access needs of South Africa’s “Second Economy” – true ICTs4D4ALL, addressing leading edge economic challenges, and developing country demands simultaneously, effectively.</a:t>
            </a:r>
          </a:p>
        </p:txBody>
      </p:sp>
    </p:spTree>
    <p:extLst>
      <p:ext uri="{BB962C8B-B14F-4D97-AF65-F5344CB8AC3E}">
        <p14:creationId xmlns:p14="http://schemas.microsoft.com/office/powerpoint/2010/main" val="4170146369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35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31838"/>
            <a:ext cx="4875212" cy="3656012"/>
          </a:xfrm>
          <a:ln/>
        </p:spPr>
      </p:sp>
      <p:sp>
        <p:nvSpPr>
          <p:cNvPr id="5335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630738"/>
            <a:ext cx="5484813" cy="4387850"/>
          </a:xfrm>
        </p:spPr>
        <p:txBody>
          <a:bodyPr/>
          <a:lstStyle/>
          <a:p>
            <a:pPr marL="228600" indent="-228600"/>
            <a:r>
              <a:rPr lang="en-US" altLang="en-US" b="1"/>
              <a:t>South Africa (HDI Rank: 120): A Golden Opportunity – A Major Challenge</a:t>
            </a:r>
          </a:p>
          <a:p>
            <a:pPr marL="228600" indent="-228600">
              <a:buFontTx/>
              <a:buAutoNum type="arabicPeriod"/>
            </a:pPr>
            <a:r>
              <a:rPr lang="en-US" altLang="en-US" b="1"/>
              <a:t>South Africa’s unique strengths:</a:t>
            </a:r>
          </a:p>
          <a:p>
            <a:pPr marL="228600" indent="-228600">
              <a:buFontTx/>
              <a:buChar char="•"/>
            </a:pPr>
            <a:r>
              <a:rPr lang="en-US" altLang="en-US"/>
              <a:t>The “Cradle” of humankind (Sterkfontein), and Modern Humans (Kalahari);</a:t>
            </a:r>
          </a:p>
          <a:p>
            <a:pPr marL="228600" indent="-228600">
              <a:buFontTx/>
              <a:buChar char="•"/>
            </a:pPr>
            <a:r>
              <a:rPr lang="en-US" altLang="en-US"/>
              <a:t>A Microcosm of a multi-ethnic multi-cultural “colourful” world that finds strength in cultural diversity;</a:t>
            </a:r>
          </a:p>
          <a:p>
            <a:pPr marL="228600" indent="-228600">
              <a:buFontTx/>
              <a:buChar char="•"/>
            </a:pPr>
            <a:r>
              <a:rPr lang="en-US" altLang="en-US"/>
              <a:t>A nation rich in historical experience - a disastrous human history presenting a powerful messages for the future;</a:t>
            </a:r>
          </a:p>
          <a:p>
            <a:pPr marL="228600" indent="-228600">
              <a:buFontTx/>
              <a:buChar char="•"/>
            </a:pPr>
            <a:r>
              <a:rPr lang="en-US" altLang="en-US"/>
              <a:t>A land rich in natural resources – human and other;</a:t>
            </a:r>
          </a:p>
          <a:p>
            <a:pPr marL="228600" indent="-228600">
              <a:buFontTx/>
              <a:buChar char="•"/>
            </a:pPr>
            <a:r>
              <a:rPr lang="en-US" altLang="en-US"/>
              <a:t>A significant “First Economy” that can contribute to “Second Economy” development – if allowed to, and encouraged to do so.</a:t>
            </a:r>
          </a:p>
          <a:p>
            <a:pPr marL="228600" indent="-228600">
              <a:buFontTx/>
              <a:buAutoNum type="arabicPeriod"/>
            </a:pPr>
            <a:r>
              <a:rPr lang="en-US" altLang="en-US" b="1"/>
              <a:t>South Africa’s risks:</a:t>
            </a:r>
          </a:p>
          <a:p>
            <a:pPr marL="588963" lvl="1" indent="-228600">
              <a:buFontTx/>
              <a:buChar char="•"/>
            </a:pPr>
            <a:r>
              <a:rPr lang="en-US" altLang="en-US"/>
              <a:t>Failure to raise the national level of human development;</a:t>
            </a:r>
          </a:p>
          <a:p>
            <a:pPr marL="588963" lvl="1" indent="-228600">
              <a:buFontTx/>
              <a:buChar char="•"/>
            </a:pPr>
            <a:r>
              <a:rPr lang="en-US" altLang="en-US"/>
              <a:t>The consequential response of the massive “Second Economy” to its “exclusion” from “First Economy” advantages;</a:t>
            </a:r>
          </a:p>
          <a:p>
            <a:pPr marL="588963" lvl="1" indent="-228600">
              <a:buFontTx/>
              <a:buChar char="•"/>
            </a:pPr>
            <a:r>
              <a:rPr lang="en-US" altLang="en-US"/>
              <a:t>Failure to build the tools required for inclusive human development – affordable effective ICTs. </a:t>
            </a:r>
          </a:p>
          <a:p>
            <a:pPr marL="228600" indent="-228600">
              <a:buFontTx/>
              <a:buAutoNum type="arabicPeriod"/>
            </a:pPr>
            <a:r>
              <a:rPr lang="en-US" altLang="en-US" b="1"/>
              <a:t>South Africa’s opportunity:</a:t>
            </a:r>
            <a:r>
              <a:rPr lang="en-US" altLang="en-US"/>
              <a:t> Use the intellectual capacity of South Africa’s “First Economy” to build the ICT infrastructures that will address the knowledge access needs of South Africa’s “Second Economy” – true ICTs4D4ALL, addressing leading edge economic challenges, and developing country demands simultaneously, effectively.</a:t>
            </a:r>
          </a:p>
        </p:txBody>
      </p:sp>
    </p:spTree>
    <p:extLst>
      <p:ext uri="{BB962C8B-B14F-4D97-AF65-F5344CB8AC3E}">
        <p14:creationId xmlns:p14="http://schemas.microsoft.com/office/powerpoint/2010/main" val="67491576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94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31838"/>
            <a:ext cx="4875212" cy="3656012"/>
          </a:xfrm>
          <a:ln/>
        </p:spPr>
      </p:sp>
      <p:sp>
        <p:nvSpPr>
          <p:cNvPr id="5294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630738"/>
            <a:ext cx="5484813" cy="4387850"/>
          </a:xfrm>
        </p:spPr>
        <p:txBody>
          <a:bodyPr/>
          <a:lstStyle/>
          <a:p>
            <a:pPr marL="228600" indent="-228600"/>
            <a:r>
              <a:rPr lang="en-US" altLang="en-US" b="1"/>
              <a:t>South Africa (HDI Rank: 120): A Golden Opportunity – A Major Challenge</a:t>
            </a:r>
          </a:p>
          <a:p>
            <a:pPr marL="228600" indent="-228600">
              <a:buFontTx/>
              <a:buAutoNum type="arabicPeriod"/>
            </a:pPr>
            <a:r>
              <a:rPr lang="en-US" altLang="en-US" b="1"/>
              <a:t>South Africa’s unique strengths:</a:t>
            </a:r>
          </a:p>
          <a:p>
            <a:pPr marL="228600" indent="-228600">
              <a:buFontTx/>
              <a:buChar char="•"/>
            </a:pPr>
            <a:r>
              <a:rPr lang="en-US" altLang="en-US"/>
              <a:t>The “Cradle” of humankind (Sterkfontein), and Modern Humans (Kalahari);</a:t>
            </a:r>
          </a:p>
          <a:p>
            <a:pPr marL="228600" indent="-228600">
              <a:buFontTx/>
              <a:buChar char="•"/>
            </a:pPr>
            <a:r>
              <a:rPr lang="en-US" altLang="en-US"/>
              <a:t>A Microcosm of a multi-ethnic multi-cultural “colourful” world that finds strength in cultural diversity;</a:t>
            </a:r>
          </a:p>
          <a:p>
            <a:pPr marL="228600" indent="-228600">
              <a:buFontTx/>
              <a:buChar char="•"/>
            </a:pPr>
            <a:r>
              <a:rPr lang="en-US" altLang="en-US"/>
              <a:t>A nation rich in historical experience - a disastrous human history presenting a powerful messages for the future;</a:t>
            </a:r>
          </a:p>
          <a:p>
            <a:pPr marL="228600" indent="-228600">
              <a:buFontTx/>
              <a:buChar char="•"/>
            </a:pPr>
            <a:r>
              <a:rPr lang="en-US" altLang="en-US"/>
              <a:t>A land rich in natural resources – human and other;</a:t>
            </a:r>
          </a:p>
          <a:p>
            <a:pPr marL="228600" indent="-228600">
              <a:buFontTx/>
              <a:buChar char="•"/>
            </a:pPr>
            <a:r>
              <a:rPr lang="en-US" altLang="en-US"/>
              <a:t>A significant “First Economy” that can contribute to “Second Economy” development – if allowed to, and encouraged to do so.</a:t>
            </a:r>
          </a:p>
          <a:p>
            <a:pPr marL="228600" indent="-228600">
              <a:buFontTx/>
              <a:buAutoNum type="arabicPeriod"/>
            </a:pPr>
            <a:r>
              <a:rPr lang="en-US" altLang="en-US" b="1"/>
              <a:t>South Africa’s risks:</a:t>
            </a:r>
          </a:p>
          <a:p>
            <a:pPr marL="588963" lvl="1" indent="-228600">
              <a:buFontTx/>
              <a:buChar char="•"/>
            </a:pPr>
            <a:r>
              <a:rPr lang="en-US" altLang="en-US"/>
              <a:t>Failure to raise the national level of human development;</a:t>
            </a:r>
          </a:p>
          <a:p>
            <a:pPr marL="588963" lvl="1" indent="-228600">
              <a:buFontTx/>
              <a:buChar char="•"/>
            </a:pPr>
            <a:r>
              <a:rPr lang="en-US" altLang="en-US"/>
              <a:t>The consequential response of the massive “Second Economy” to its “exclusion” from “First Economy” advantages;</a:t>
            </a:r>
          </a:p>
          <a:p>
            <a:pPr marL="588963" lvl="1" indent="-228600">
              <a:buFontTx/>
              <a:buChar char="•"/>
            </a:pPr>
            <a:r>
              <a:rPr lang="en-US" altLang="en-US"/>
              <a:t>Failure to build the tools required for inclusive human development – affordable effective ICTs. </a:t>
            </a:r>
          </a:p>
          <a:p>
            <a:pPr marL="228600" indent="-228600">
              <a:buFontTx/>
              <a:buAutoNum type="arabicPeriod"/>
            </a:pPr>
            <a:r>
              <a:rPr lang="en-US" altLang="en-US" b="1"/>
              <a:t>South Africa’s opportunity:</a:t>
            </a:r>
            <a:r>
              <a:rPr lang="en-US" altLang="en-US"/>
              <a:t> Use the intellectual capacity of South Africa’s “First Economy” to build the ICT infrastructures that will address the knowledge access needs of South Africa’s “Second Economy” – true ICTs4D4ALL, addressing leading edge economic challenges, and developing country demands simultaneously, effectively.</a:t>
            </a:r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35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31838"/>
            <a:ext cx="4875212" cy="3656012"/>
          </a:xfrm>
          <a:ln/>
        </p:spPr>
      </p:sp>
      <p:sp>
        <p:nvSpPr>
          <p:cNvPr id="5335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630738"/>
            <a:ext cx="5484813" cy="4387850"/>
          </a:xfrm>
        </p:spPr>
        <p:txBody>
          <a:bodyPr/>
          <a:lstStyle/>
          <a:p>
            <a:pPr marL="228600" indent="-228600"/>
            <a:r>
              <a:rPr lang="en-US" altLang="en-US" b="1"/>
              <a:t>South Africa (HDI Rank: 120): A Golden Opportunity – A Major Challenge</a:t>
            </a:r>
          </a:p>
          <a:p>
            <a:pPr marL="228600" indent="-228600">
              <a:buFontTx/>
              <a:buAutoNum type="arabicPeriod"/>
            </a:pPr>
            <a:r>
              <a:rPr lang="en-US" altLang="en-US" b="1"/>
              <a:t>South Africa’s unique strengths:</a:t>
            </a:r>
          </a:p>
          <a:p>
            <a:pPr marL="228600" indent="-228600">
              <a:buFontTx/>
              <a:buChar char="•"/>
            </a:pPr>
            <a:r>
              <a:rPr lang="en-US" altLang="en-US"/>
              <a:t>The “Cradle” of humankind (Sterkfontein), and Modern Humans (Kalahari);</a:t>
            </a:r>
          </a:p>
          <a:p>
            <a:pPr marL="228600" indent="-228600">
              <a:buFontTx/>
              <a:buChar char="•"/>
            </a:pPr>
            <a:r>
              <a:rPr lang="en-US" altLang="en-US"/>
              <a:t>A Microcosm of a multi-ethnic multi-cultural “colourful” world that finds strength in cultural diversity;</a:t>
            </a:r>
          </a:p>
          <a:p>
            <a:pPr marL="228600" indent="-228600">
              <a:buFontTx/>
              <a:buChar char="•"/>
            </a:pPr>
            <a:r>
              <a:rPr lang="en-US" altLang="en-US"/>
              <a:t>A nation rich in historical experience - a disastrous human history presenting a powerful messages for the future;</a:t>
            </a:r>
          </a:p>
          <a:p>
            <a:pPr marL="228600" indent="-228600">
              <a:buFontTx/>
              <a:buChar char="•"/>
            </a:pPr>
            <a:r>
              <a:rPr lang="en-US" altLang="en-US"/>
              <a:t>A land rich in natural resources – human and other;</a:t>
            </a:r>
          </a:p>
          <a:p>
            <a:pPr marL="228600" indent="-228600">
              <a:buFontTx/>
              <a:buChar char="•"/>
            </a:pPr>
            <a:r>
              <a:rPr lang="en-US" altLang="en-US"/>
              <a:t>A significant “First Economy” that can contribute to “Second Economy” development – if allowed to, and encouraged to do so.</a:t>
            </a:r>
          </a:p>
          <a:p>
            <a:pPr marL="228600" indent="-228600">
              <a:buFontTx/>
              <a:buAutoNum type="arabicPeriod"/>
            </a:pPr>
            <a:r>
              <a:rPr lang="en-US" altLang="en-US" b="1"/>
              <a:t>South Africa’s risks:</a:t>
            </a:r>
          </a:p>
          <a:p>
            <a:pPr marL="588963" lvl="1" indent="-228600">
              <a:buFontTx/>
              <a:buChar char="•"/>
            </a:pPr>
            <a:r>
              <a:rPr lang="en-US" altLang="en-US"/>
              <a:t>Failure to raise the national level of human development;</a:t>
            </a:r>
          </a:p>
          <a:p>
            <a:pPr marL="588963" lvl="1" indent="-228600">
              <a:buFontTx/>
              <a:buChar char="•"/>
            </a:pPr>
            <a:r>
              <a:rPr lang="en-US" altLang="en-US"/>
              <a:t>The consequential response of the massive “Second Economy” to its “exclusion” from “First Economy” advantages;</a:t>
            </a:r>
          </a:p>
          <a:p>
            <a:pPr marL="588963" lvl="1" indent="-228600">
              <a:buFontTx/>
              <a:buChar char="•"/>
            </a:pPr>
            <a:r>
              <a:rPr lang="en-US" altLang="en-US"/>
              <a:t>Failure to build the tools required for inclusive human development – affordable effective ICTs. </a:t>
            </a:r>
          </a:p>
          <a:p>
            <a:pPr marL="228600" indent="-228600">
              <a:buFontTx/>
              <a:buAutoNum type="arabicPeriod"/>
            </a:pPr>
            <a:r>
              <a:rPr lang="en-US" altLang="en-US" b="1"/>
              <a:t>South Africa’s opportunity:</a:t>
            </a:r>
            <a:r>
              <a:rPr lang="en-US" altLang="en-US"/>
              <a:t> Use the intellectual capacity of South Africa’s “First Economy” to build the ICT infrastructures that will address the knowledge access needs of South Africa’s “Second Economy” – true ICTs4D4ALL, addressing leading edge economic challenges, and developing country demands simultaneously, effectively.</a:t>
            </a:r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35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31838"/>
            <a:ext cx="4875212" cy="3656012"/>
          </a:xfrm>
          <a:ln/>
        </p:spPr>
      </p:sp>
      <p:sp>
        <p:nvSpPr>
          <p:cNvPr id="5335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630738"/>
            <a:ext cx="5484813" cy="4387850"/>
          </a:xfrm>
        </p:spPr>
        <p:txBody>
          <a:bodyPr/>
          <a:lstStyle/>
          <a:p>
            <a:pPr marL="228600" indent="-228600"/>
            <a:r>
              <a:rPr lang="en-US" altLang="en-US" b="1"/>
              <a:t>South Africa (HDI Rank: 120): A Golden Opportunity – A Major Challenge</a:t>
            </a:r>
          </a:p>
          <a:p>
            <a:pPr marL="228600" indent="-228600">
              <a:buFontTx/>
              <a:buAutoNum type="arabicPeriod"/>
            </a:pPr>
            <a:r>
              <a:rPr lang="en-US" altLang="en-US" b="1"/>
              <a:t>South Africa’s unique strengths:</a:t>
            </a:r>
          </a:p>
          <a:p>
            <a:pPr marL="228600" indent="-228600">
              <a:buFontTx/>
              <a:buChar char="•"/>
            </a:pPr>
            <a:r>
              <a:rPr lang="en-US" altLang="en-US"/>
              <a:t>The “Cradle” of humankind (Sterkfontein), and Modern Humans (Kalahari);</a:t>
            </a:r>
          </a:p>
          <a:p>
            <a:pPr marL="228600" indent="-228600">
              <a:buFontTx/>
              <a:buChar char="•"/>
            </a:pPr>
            <a:r>
              <a:rPr lang="en-US" altLang="en-US"/>
              <a:t>A Microcosm of a multi-ethnic multi-cultural “colourful” world that finds strength in cultural diversity;</a:t>
            </a:r>
          </a:p>
          <a:p>
            <a:pPr marL="228600" indent="-228600">
              <a:buFontTx/>
              <a:buChar char="•"/>
            </a:pPr>
            <a:r>
              <a:rPr lang="en-US" altLang="en-US"/>
              <a:t>A nation rich in historical experience - a disastrous human history presenting a powerful messages for the future;</a:t>
            </a:r>
          </a:p>
          <a:p>
            <a:pPr marL="228600" indent="-228600">
              <a:buFontTx/>
              <a:buChar char="•"/>
            </a:pPr>
            <a:r>
              <a:rPr lang="en-US" altLang="en-US"/>
              <a:t>A land rich in natural resources – human and other;</a:t>
            </a:r>
          </a:p>
          <a:p>
            <a:pPr marL="228600" indent="-228600">
              <a:buFontTx/>
              <a:buChar char="•"/>
            </a:pPr>
            <a:r>
              <a:rPr lang="en-US" altLang="en-US"/>
              <a:t>A significant “First Economy” that can contribute to “Second Economy” development – if allowed to, and encouraged to do so.</a:t>
            </a:r>
          </a:p>
          <a:p>
            <a:pPr marL="228600" indent="-228600">
              <a:buFontTx/>
              <a:buAutoNum type="arabicPeriod"/>
            </a:pPr>
            <a:r>
              <a:rPr lang="en-US" altLang="en-US" b="1"/>
              <a:t>South Africa’s risks:</a:t>
            </a:r>
          </a:p>
          <a:p>
            <a:pPr marL="588963" lvl="1" indent="-228600">
              <a:buFontTx/>
              <a:buChar char="•"/>
            </a:pPr>
            <a:r>
              <a:rPr lang="en-US" altLang="en-US"/>
              <a:t>Failure to raise the national level of human development;</a:t>
            </a:r>
          </a:p>
          <a:p>
            <a:pPr marL="588963" lvl="1" indent="-228600">
              <a:buFontTx/>
              <a:buChar char="•"/>
            </a:pPr>
            <a:r>
              <a:rPr lang="en-US" altLang="en-US"/>
              <a:t>The consequential response of the massive “Second Economy” to its “exclusion” from “First Economy” advantages;</a:t>
            </a:r>
          </a:p>
          <a:p>
            <a:pPr marL="588963" lvl="1" indent="-228600">
              <a:buFontTx/>
              <a:buChar char="•"/>
            </a:pPr>
            <a:r>
              <a:rPr lang="en-US" altLang="en-US"/>
              <a:t>Failure to build the tools required for inclusive human development – affordable effective ICTs. </a:t>
            </a:r>
          </a:p>
          <a:p>
            <a:pPr marL="228600" indent="-228600">
              <a:buFontTx/>
              <a:buAutoNum type="arabicPeriod"/>
            </a:pPr>
            <a:r>
              <a:rPr lang="en-US" altLang="en-US" b="1"/>
              <a:t>South Africa’s opportunity:</a:t>
            </a:r>
            <a:r>
              <a:rPr lang="en-US" altLang="en-US"/>
              <a:t> Use the intellectual capacity of South Africa’s “First Economy” to build the ICT infrastructures that will address the knowledge access needs of South Africa’s “Second Economy” – true ICTs4D4ALL, addressing leading edge economic challenges, and developing country demands simultaneously, effectively.</a:t>
            </a:r>
          </a:p>
        </p:txBody>
      </p:sp>
    </p:spTree>
    <p:extLst>
      <p:ext uri="{BB962C8B-B14F-4D97-AF65-F5344CB8AC3E}">
        <p14:creationId xmlns:p14="http://schemas.microsoft.com/office/powerpoint/2010/main" val="4155245375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35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31838"/>
            <a:ext cx="4875212" cy="3656012"/>
          </a:xfrm>
          <a:ln/>
        </p:spPr>
      </p:sp>
      <p:sp>
        <p:nvSpPr>
          <p:cNvPr id="5335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630738"/>
            <a:ext cx="5484813" cy="4387850"/>
          </a:xfrm>
        </p:spPr>
        <p:txBody>
          <a:bodyPr/>
          <a:lstStyle/>
          <a:p>
            <a:pPr marL="228600" indent="-228600"/>
            <a:r>
              <a:rPr lang="en-US" altLang="en-US" b="1"/>
              <a:t>South Africa (HDI Rank: 120): A Golden Opportunity – A Major Challenge</a:t>
            </a:r>
          </a:p>
          <a:p>
            <a:pPr marL="228600" indent="-228600">
              <a:buFontTx/>
              <a:buAutoNum type="arabicPeriod"/>
            </a:pPr>
            <a:r>
              <a:rPr lang="en-US" altLang="en-US" b="1"/>
              <a:t>South Africa’s unique strengths:</a:t>
            </a:r>
          </a:p>
          <a:p>
            <a:pPr marL="228600" indent="-228600">
              <a:buFontTx/>
              <a:buChar char="•"/>
            </a:pPr>
            <a:r>
              <a:rPr lang="en-US" altLang="en-US"/>
              <a:t>The “Cradle” of humankind (Sterkfontein), and Modern Humans (Kalahari);</a:t>
            </a:r>
          </a:p>
          <a:p>
            <a:pPr marL="228600" indent="-228600">
              <a:buFontTx/>
              <a:buChar char="•"/>
            </a:pPr>
            <a:r>
              <a:rPr lang="en-US" altLang="en-US"/>
              <a:t>A Microcosm of a multi-ethnic multi-cultural “colourful” world that finds strength in cultural diversity;</a:t>
            </a:r>
          </a:p>
          <a:p>
            <a:pPr marL="228600" indent="-228600">
              <a:buFontTx/>
              <a:buChar char="•"/>
            </a:pPr>
            <a:r>
              <a:rPr lang="en-US" altLang="en-US"/>
              <a:t>A nation rich in historical experience - a disastrous human history presenting a powerful messages for the future;</a:t>
            </a:r>
          </a:p>
          <a:p>
            <a:pPr marL="228600" indent="-228600">
              <a:buFontTx/>
              <a:buChar char="•"/>
            </a:pPr>
            <a:r>
              <a:rPr lang="en-US" altLang="en-US"/>
              <a:t>A land rich in natural resources – human and other;</a:t>
            </a:r>
          </a:p>
          <a:p>
            <a:pPr marL="228600" indent="-228600">
              <a:buFontTx/>
              <a:buChar char="•"/>
            </a:pPr>
            <a:r>
              <a:rPr lang="en-US" altLang="en-US"/>
              <a:t>A significant “First Economy” that can contribute to “Second Economy” development – if allowed to, and encouraged to do so.</a:t>
            </a:r>
          </a:p>
          <a:p>
            <a:pPr marL="228600" indent="-228600">
              <a:buFontTx/>
              <a:buAutoNum type="arabicPeriod"/>
            </a:pPr>
            <a:r>
              <a:rPr lang="en-US" altLang="en-US" b="1"/>
              <a:t>South Africa’s risks:</a:t>
            </a:r>
          </a:p>
          <a:p>
            <a:pPr marL="588963" lvl="1" indent="-228600">
              <a:buFontTx/>
              <a:buChar char="•"/>
            </a:pPr>
            <a:r>
              <a:rPr lang="en-US" altLang="en-US"/>
              <a:t>Failure to raise the national level of human development;</a:t>
            </a:r>
          </a:p>
          <a:p>
            <a:pPr marL="588963" lvl="1" indent="-228600">
              <a:buFontTx/>
              <a:buChar char="•"/>
            </a:pPr>
            <a:r>
              <a:rPr lang="en-US" altLang="en-US"/>
              <a:t>The consequential response of the massive “Second Economy” to its “exclusion” from “First Economy” advantages;</a:t>
            </a:r>
          </a:p>
          <a:p>
            <a:pPr marL="588963" lvl="1" indent="-228600">
              <a:buFontTx/>
              <a:buChar char="•"/>
            </a:pPr>
            <a:r>
              <a:rPr lang="en-US" altLang="en-US"/>
              <a:t>Failure to build the tools required for inclusive human development – affordable effective ICTs. </a:t>
            </a:r>
          </a:p>
          <a:p>
            <a:pPr marL="228600" indent="-228600">
              <a:buFontTx/>
              <a:buAutoNum type="arabicPeriod"/>
            </a:pPr>
            <a:r>
              <a:rPr lang="en-US" altLang="en-US" b="1"/>
              <a:t>South Africa’s opportunity:</a:t>
            </a:r>
            <a:r>
              <a:rPr lang="en-US" altLang="en-US"/>
              <a:t> Use the intellectual capacity of South Africa’s “First Economy” to build the ICT infrastructures that will address the knowledge access needs of South Africa’s “Second Economy” – true ICTs4D4ALL, addressing leading edge economic challenges, and developing country demands simultaneously, effectively.</a:t>
            </a:r>
          </a:p>
        </p:txBody>
      </p:sp>
    </p:spTree>
    <p:extLst>
      <p:ext uri="{BB962C8B-B14F-4D97-AF65-F5344CB8AC3E}">
        <p14:creationId xmlns:p14="http://schemas.microsoft.com/office/powerpoint/2010/main" val="462486974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35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31838"/>
            <a:ext cx="4875212" cy="3656012"/>
          </a:xfrm>
          <a:ln/>
        </p:spPr>
      </p:sp>
      <p:sp>
        <p:nvSpPr>
          <p:cNvPr id="5335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630738"/>
            <a:ext cx="5484813" cy="4387850"/>
          </a:xfrm>
        </p:spPr>
        <p:txBody>
          <a:bodyPr/>
          <a:lstStyle/>
          <a:p>
            <a:pPr marL="228600" indent="-228600"/>
            <a:r>
              <a:rPr lang="en-US" altLang="en-US" b="1"/>
              <a:t>South Africa (HDI Rank: 120): A Golden Opportunity – A Major Challenge</a:t>
            </a:r>
          </a:p>
          <a:p>
            <a:pPr marL="228600" indent="-228600">
              <a:buFontTx/>
              <a:buAutoNum type="arabicPeriod"/>
            </a:pPr>
            <a:r>
              <a:rPr lang="en-US" altLang="en-US" b="1"/>
              <a:t>South Africa’s unique strengths:</a:t>
            </a:r>
          </a:p>
          <a:p>
            <a:pPr marL="228600" indent="-228600">
              <a:buFontTx/>
              <a:buChar char="•"/>
            </a:pPr>
            <a:r>
              <a:rPr lang="en-US" altLang="en-US"/>
              <a:t>The “Cradle” of humankind (Sterkfontein), and Modern Humans (Kalahari);</a:t>
            </a:r>
          </a:p>
          <a:p>
            <a:pPr marL="228600" indent="-228600">
              <a:buFontTx/>
              <a:buChar char="•"/>
            </a:pPr>
            <a:r>
              <a:rPr lang="en-US" altLang="en-US"/>
              <a:t>A Microcosm of a multi-ethnic multi-cultural “colourful” world that finds strength in cultural diversity;</a:t>
            </a:r>
          </a:p>
          <a:p>
            <a:pPr marL="228600" indent="-228600">
              <a:buFontTx/>
              <a:buChar char="•"/>
            </a:pPr>
            <a:r>
              <a:rPr lang="en-US" altLang="en-US"/>
              <a:t>A nation rich in historical experience - a disastrous human history presenting a powerful messages for the future;</a:t>
            </a:r>
          </a:p>
          <a:p>
            <a:pPr marL="228600" indent="-228600">
              <a:buFontTx/>
              <a:buChar char="•"/>
            </a:pPr>
            <a:r>
              <a:rPr lang="en-US" altLang="en-US"/>
              <a:t>A land rich in natural resources – human and other;</a:t>
            </a:r>
          </a:p>
          <a:p>
            <a:pPr marL="228600" indent="-228600">
              <a:buFontTx/>
              <a:buChar char="•"/>
            </a:pPr>
            <a:r>
              <a:rPr lang="en-US" altLang="en-US"/>
              <a:t>A significant “First Economy” that can contribute to “Second Economy” development – if allowed to, and encouraged to do so.</a:t>
            </a:r>
          </a:p>
          <a:p>
            <a:pPr marL="228600" indent="-228600">
              <a:buFontTx/>
              <a:buAutoNum type="arabicPeriod"/>
            </a:pPr>
            <a:r>
              <a:rPr lang="en-US" altLang="en-US" b="1"/>
              <a:t>South Africa’s risks:</a:t>
            </a:r>
          </a:p>
          <a:p>
            <a:pPr marL="588963" lvl="1" indent="-228600">
              <a:buFontTx/>
              <a:buChar char="•"/>
            </a:pPr>
            <a:r>
              <a:rPr lang="en-US" altLang="en-US"/>
              <a:t>Failure to raise the national level of human development;</a:t>
            </a:r>
          </a:p>
          <a:p>
            <a:pPr marL="588963" lvl="1" indent="-228600">
              <a:buFontTx/>
              <a:buChar char="•"/>
            </a:pPr>
            <a:r>
              <a:rPr lang="en-US" altLang="en-US"/>
              <a:t>The consequential response of the massive “Second Economy” to its “exclusion” from “First Economy” advantages;</a:t>
            </a:r>
          </a:p>
          <a:p>
            <a:pPr marL="588963" lvl="1" indent="-228600">
              <a:buFontTx/>
              <a:buChar char="•"/>
            </a:pPr>
            <a:r>
              <a:rPr lang="en-US" altLang="en-US"/>
              <a:t>Failure to build the tools required for inclusive human development – affordable effective ICTs. </a:t>
            </a:r>
          </a:p>
          <a:p>
            <a:pPr marL="228600" indent="-228600">
              <a:buFontTx/>
              <a:buAutoNum type="arabicPeriod"/>
            </a:pPr>
            <a:r>
              <a:rPr lang="en-US" altLang="en-US" b="1"/>
              <a:t>South Africa’s opportunity:</a:t>
            </a:r>
            <a:r>
              <a:rPr lang="en-US" altLang="en-US"/>
              <a:t> Use the intellectual capacity of South Africa’s “First Economy” to build the ICT infrastructures that will address the knowledge access needs of South Africa’s “Second Economy” – true ICTs4D4ALL, addressing leading edge economic challenges, and developing country demands simultaneously, effectively.</a:t>
            </a:r>
          </a:p>
        </p:txBody>
      </p:sp>
    </p:spTree>
    <p:extLst>
      <p:ext uri="{BB962C8B-B14F-4D97-AF65-F5344CB8AC3E}">
        <p14:creationId xmlns:p14="http://schemas.microsoft.com/office/powerpoint/2010/main" val="347899259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35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31838"/>
            <a:ext cx="4875212" cy="3656012"/>
          </a:xfrm>
          <a:ln/>
        </p:spPr>
      </p:sp>
      <p:sp>
        <p:nvSpPr>
          <p:cNvPr id="5335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630738"/>
            <a:ext cx="5484813" cy="4387850"/>
          </a:xfrm>
        </p:spPr>
        <p:txBody>
          <a:bodyPr/>
          <a:lstStyle/>
          <a:p>
            <a:pPr marL="228600" indent="-228600"/>
            <a:r>
              <a:rPr lang="en-US" altLang="en-US" b="1"/>
              <a:t>South Africa (HDI Rank: 120): A Golden Opportunity – A Major Challenge</a:t>
            </a:r>
          </a:p>
          <a:p>
            <a:pPr marL="228600" indent="-228600">
              <a:buFontTx/>
              <a:buAutoNum type="arabicPeriod"/>
            </a:pPr>
            <a:r>
              <a:rPr lang="en-US" altLang="en-US" b="1"/>
              <a:t>South Africa’s unique strengths:</a:t>
            </a:r>
          </a:p>
          <a:p>
            <a:pPr marL="228600" indent="-228600">
              <a:buFontTx/>
              <a:buChar char="•"/>
            </a:pPr>
            <a:r>
              <a:rPr lang="en-US" altLang="en-US"/>
              <a:t>The “Cradle” of humankind (Sterkfontein), and Modern Humans (Kalahari);</a:t>
            </a:r>
          </a:p>
          <a:p>
            <a:pPr marL="228600" indent="-228600">
              <a:buFontTx/>
              <a:buChar char="•"/>
            </a:pPr>
            <a:r>
              <a:rPr lang="en-US" altLang="en-US"/>
              <a:t>A Microcosm of a multi-ethnic multi-cultural “colourful” world that finds strength in cultural diversity;</a:t>
            </a:r>
          </a:p>
          <a:p>
            <a:pPr marL="228600" indent="-228600">
              <a:buFontTx/>
              <a:buChar char="•"/>
            </a:pPr>
            <a:r>
              <a:rPr lang="en-US" altLang="en-US"/>
              <a:t>A nation rich in historical experience - a disastrous human history presenting a powerful messages for the future;</a:t>
            </a:r>
          </a:p>
          <a:p>
            <a:pPr marL="228600" indent="-228600">
              <a:buFontTx/>
              <a:buChar char="•"/>
            </a:pPr>
            <a:r>
              <a:rPr lang="en-US" altLang="en-US"/>
              <a:t>A land rich in natural resources – human and other;</a:t>
            </a:r>
          </a:p>
          <a:p>
            <a:pPr marL="228600" indent="-228600">
              <a:buFontTx/>
              <a:buChar char="•"/>
            </a:pPr>
            <a:r>
              <a:rPr lang="en-US" altLang="en-US"/>
              <a:t>A significant “First Economy” that can contribute to “Second Economy” development – if allowed to, and encouraged to do so.</a:t>
            </a:r>
          </a:p>
          <a:p>
            <a:pPr marL="228600" indent="-228600">
              <a:buFontTx/>
              <a:buAutoNum type="arabicPeriod"/>
            </a:pPr>
            <a:r>
              <a:rPr lang="en-US" altLang="en-US" b="1"/>
              <a:t>South Africa’s risks:</a:t>
            </a:r>
          </a:p>
          <a:p>
            <a:pPr marL="588963" lvl="1" indent="-228600">
              <a:buFontTx/>
              <a:buChar char="•"/>
            </a:pPr>
            <a:r>
              <a:rPr lang="en-US" altLang="en-US"/>
              <a:t>Failure to raise the national level of human development;</a:t>
            </a:r>
          </a:p>
          <a:p>
            <a:pPr marL="588963" lvl="1" indent="-228600">
              <a:buFontTx/>
              <a:buChar char="•"/>
            </a:pPr>
            <a:r>
              <a:rPr lang="en-US" altLang="en-US"/>
              <a:t>The consequential response of the massive “Second Economy” to its “exclusion” from “First Economy” advantages;</a:t>
            </a:r>
          </a:p>
          <a:p>
            <a:pPr marL="588963" lvl="1" indent="-228600">
              <a:buFontTx/>
              <a:buChar char="•"/>
            </a:pPr>
            <a:r>
              <a:rPr lang="en-US" altLang="en-US"/>
              <a:t>Failure to build the tools required for inclusive human development – affordable effective ICTs. </a:t>
            </a:r>
          </a:p>
          <a:p>
            <a:pPr marL="228600" indent="-228600">
              <a:buFontTx/>
              <a:buAutoNum type="arabicPeriod"/>
            </a:pPr>
            <a:r>
              <a:rPr lang="en-US" altLang="en-US" b="1"/>
              <a:t>South Africa’s opportunity:</a:t>
            </a:r>
            <a:r>
              <a:rPr lang="en-US" altLang="en-US"/>
              <a:t> Use the intellectual capacity of South Africa’s “First Economy” to build the ICT infrastructures that will address the knowledge access needs of South Africa’s “Second Economy” – true ICTs4D4ALL, addressing leading edge economic challenges, and developing country demands simultaneously, effectively.</a:t>
            </a:r>
          </a:p>
        </p:txBody>
      </p:sp>
    </p:spTree>
    <p:extLst>
      <p:ext uri="{BB962C8B-B14F-4D97-AF65-F5344CB8AC3E}">
        <p14:creationId xmlns:p14="http://schemas.microsoft.com/office/powerpoint/2010/main" val="2323882894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35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31838"/>
            <a:ext cx="4875212" cy="3656012"/>
          </a:xfrm>
          <a:ln/>
        </p:spPr>
      </p:sp>
      <p:sp>
        <p:nvSpPr>
          <p:cNvPr id="5335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630738"/>
            <a:ext cx="5484813" cy="4387850"/>
          </a:xfrm>
        </p:spPr>
        <p:txBody>
          <a:bodyPr/>
          <a:lstStyle/>
          <a:p>
            <a:pPr marL="228600" indent="-228600"/>
            <a:r>
              <a:rPr lang="en-US" altLang="en-US" b="1"/>
              <a:t>South Africa (HDI Rank: 120): A Golden Opportunity – A Major Challenge</a:t>
            </a:r>
          </a:p>
          <a:p>
            <a:pPr marL="228600" indent="-228600">
              <a:buFontTx/>
              <a:buAutoNum type="arabicPeriod"/>
            </a:pPr>
            <a:r>
              <a:rPr lang="en-US" altLang="en-US" b="1"/>
              <a:t>South Africa’s unique strengths:</a:t>
            </a:r>
          </a:p>
          <a:p>
            <a:pPr marL="228600" indent="-228600">
              <a:buFontTx/>
              <a:buChar char="•"/>
            </a:pPr>
            <a:r>
              <a:rPr lang="en-US" altLang="en-US"/>
              <a:t>The “Cradle” of humankind (Sterkfontein), and Modern Humans (Kalahari);</a:t>
            </a:r>
          </a:p>
          <a:p>
            <a:pPr marL="228600" indent="-228600">
              <a:buFontTx/>
              <a:buChar char="•"/>
            </a:pPr>
            <a:r>
              <a:rPr lang="en-US" altLang="en-US"/>
              <a:t>A Microcosm of a multi-ethnic multi-cultural “colourful” world that finds strength in cultural diversity;</a:t>
            </a:r>
          </a:p>
          <a:p>
            <a:pPr marL="228600" indent="-228600">
              <a:buFontTx/>
              <a:buChar char="•"/>
            </a:pPr>
            <a:r>
              <a:rPr lang="en-US" altLang="en-US"/>
              <a:t>A nation rich in historical experience - a disastrous human history presenting a powerful messages for the future;</a:t>
            </a:r>
          </a:p>
          <a:p>
            <a:pPr marL="228600" indent="-228600">
              <a:buFontTx/>
              <a:buChar char="•"/>
            </a:pPr>
            <a:r>
              <a:rPr lang="en-US" altLang="en-US"/>
              <a:t>A land rich in natural resources – human and other;</a:t>
            </a:r>
          </a:p>
          <a:p>
            <a:pPr marL="228600" indent="-228600">
              <a:buFontTx/>
              <a:buChar char="•"/>
            </a:pPr>
            <a:r>
              <a:rPr lang="en-US" altLang="en-US"/>
              <a:t>A significant “First Economy” that can contribute to “Second Economy” development – if allowed to, and encouraged to do so.</a:t>
            </a:r>
          </a:p>
          <a:p>
            <a:pPr marL="228600" indent="-228600">
              <a:buFontTx/>
              <a:buAutoNum type="arabicPeriod"/>
            </a:pPr>
            <a:r>
              <a:rPr lang="en-US" altLang="en-US" b="1"/>
              <a:t>South Africa’s risks:</a:t>
            </a:r>
          </a:p>
          <a:p>
            <a:pPr marL="588963" lvl="1" indent="-228600">
              <a:buFontTx/>
              <a:buChar char="•"/>
            </a:pPr>
            <a:r>
              <a:rPr lang="en-US" altLang="en-US"/>
              <a:t>Failure to raise the national level of human development;</a:t>
            </a:r>
          </a:p>
          <a:p>
            <a:pPr marL="588963" lvl="1" indent="-228600">
              <a:buFontTx/>
              <a:buChar char="•"/>
            </a:pPr>
            <a:r>
              <a:rPr lang="en-US" altLang="en-US"/>
              <a:t>The consequential response of the massive “Second Economy” to its “exclusion” from “First Economy” advantages;</a:t>
            </a:r>
          </a:p>
          <a:p>
            <a:pPr marL="588963" lvl="1" indent="-228600">
              <a:buFontTx/>
              <a:buChar char="•"/>
            </a:pPr>
            <a:r>
              <a:rPr lang="en-US" altLang="en-US"/>
              <a:t>Failure to build the tools required for inclusive human development – affordable effective ICTs. </a:t>
            </a:r>
          </a:p>
          <a:p>
            <a:pPr marL="228600" indent="-228600">
              <a:buFontTx/>
              <a:buAutoNum type="arabicPeriod"/>
            </a:pPr>
            <a:r>
              <a:rPr lang="en-US" altLang="en-US" b="1"/>
              <a:t>South Africa’s opportunity:</a:t>
            </a:r>
            <a:r>
              <a:rPr lang="en-US" altLang="en-US"/>
              <a:t> Use the intellectual capacity of South Africa’s “First Economy” to build the ICT infrastructures that will address the knowledge access needs of South Africa’s “Second Economy” – true ICTs4D4ALL, addressing leading edge economic challenges, and developing country demands simultaneously, effectively.</a:t>
            </a:r>
          </a:p>
        </p:txBody>
      </p:sp>
    </p:spTree>
    <p:extLst>
      <p:ext uri="{BB962C8B-B14F-4D97-AF65-F5344CB8AC3E}">
        <p14:creationId xmlns:p14="http://schemas.microsoft.com/office/powerpoint/2010/main" val="1637838542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35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31838"/>
            <a:ext cx="4875212" cy="3656012"/>
          </a:xfrm>
          <a:ln/>
        </p:spPr>
      </p:sp>
      <p:sp>
        <p:nvSpPr>
          <p:cNvPr id="5335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630738"/>
            <a:ext cx="5484813" cy="4387850"/>
          </a:xfrm>
        </p:spPr>
        <p:txBody>
          <a:bodyPr/>
          <a:lstStyle/>
          <a:p>
            <a:pPr marL="228600" indent="-228600"/>
            <a:r>
              <a:rPr lang="en-US" altLang="en-US" b="1"/>
              <a:t>South Africa (HDI Rank: 120): A Golden Opportunity – A Major Challenge</a:t>
            </a:r>
          </a:p>
          <a:p>
            <a:pPr marL="228600" indent="-228600">
              <a:buFontTx/>
              <a:buAutoNum type="arabicPeriod"/>
            </a:pPr>
            <a:r>
              <a:rPr lang="en-US" altLang="en-US" b="1"/>
              <a:t>South Africa’s unique strengths:</a:t>
            </a:r>
          </a:p>
          <a:p>
            <a:pPr marL="228600" indent="-228600">
              <a:buFontTx/>
              <a:buChar char="•"/>
            </a:pPr>
            <a:r>
              <a:rPr lang="en-US" altLang="en-US"/>
              <a:t>The “Cradle” of humankind (Sterkfontein), and Modern Humans (Kalahari);</a:t>
            </a:r>
          </a:p>
          <a:p>
            <a:pPr marL="228600" indent="-228600">
              <a:buFontTx/>
              <a:buChar char="•"/>
            </a:pPr>
            <a:r>
              <a:rPr lang="en-US" altLang="en-US"/>
              <a:t>A Microcosm of a multi-ethnic multi-cultural “colourful” world that finds strength in cultural diversity;</a:t>
            </a:r>
          </a:p>
          <a:p>
            <a:pPr marL="228600" indent="-228600">
              <a:buFontTx/>
              <a:buChar char="•"/>
            </a:pPr>
            <a:r>
              <a:rPr lang="en-US" altLang="en-US"/>
              <a:t>A nation rich in historical experience - a disastrous human history presenting a powerful messages for the future;</a:t>
            </a:r>
          </a:p>
          <a:p>
            <a:pPr marL="228600" indent="-228600">
              <a:buFontTx/>
              <a:buChar char="•"/>
            </a:pPr>
            <a:r>
              <a:rPr lang="en-US" altLang="en-US"/>
              <a:t>A land rich in natural resources – human and other;</a:t>
            </a:r>
          </a:p>
          <a:p>
            <a:pPr marL="228600" indent="-228600">
              <a:buFontTx/>
              <a:buChar char="•"/>
            </a:pPr>
            <a:r>
              <a:rPr lang="en-US" altLang="en-US"/>
              <a:t>A significant “First Economy” that can contribute to “Second Economy” development – if allowed to, and encouraged to do so.</a:t>
            </a:r>
          </a:p>
          <a:p>
            <a:pPr marL="228600" indent="-228600">
              <a:buFontTx/>
              <a:buAutoNum type="arabicPeriod"/>
            </a:pPr>
            <a:r>
              <a:rPr lang="en-US" altLang="en-US" b="1"/>
              <a:t>South Africa’s risks:</a:t>
            </a:r>
          </a:p>
          <a:p>
            <a:pPr marL="588963" lvl="1" indent="-228600">
              <a:buFontTx/>
              <a:buChar char="•"/>
            </a:pPr>
            <a:r>
              <a:rPr lang="en-US" altLang="en-US"/>
              <a:t>Failure to raise the national level of human development;</a:t>
            </a:r>
          </a:p>
          <a:p>
            <a:pPr marL="588963" lvl="1" indent="-228600">
              <a:buFontTx/>
              <a:buChar char="•"/>
            </a:pPr>
            <a:r>
              <a:rPr lang="en-US" altLang="en-US"/>
              <a:t>The consequential response of the massive “Second Economy” to its “exclusion” from “First Economy” advantages;</a:t>
            </a:r>
          </a:p>
          <a:p>
            <a:pPr marL="588963" lvl="1" indent="-228600">
              <a:buFontTx/>
              <a:buChar char="•"/>
            </a:pPr>
            <a:r>
              <a:rPr lang="en-US" altLang="en-US"/>
              <a:t>Failure to build the tools required for inclusive human development – affordable effective ICTs. </a:t>
            </a:r>
          </a:p>
          <a:p>
            <a:pPr marL="228600" indent="-228600">
              <a:buFontTx/>
              <a:buAutoNum type="arabicPeriod"/>
            </a:pPr>
            <a:r>
              <a:rPr lang="en-US" altLang="en-US" b="1"/>
              <a:t>South Africa’s opportunity:</a:t>
            </a:r>
            <a:r>
              <a:rPr lang="en-US" altLang="en-US"/>
              <a:t> Use the intellectual capacity of South Africa’s “First Economy” to build the ICT infrastructures that will address the knowledge access needs of South Africa’s “Second Economy” – true ICTs4D4ALL, addressing leading edge economic challenges, and developing country demands simultaneously, effectively.</a:t>
            </a:r>
          </a:p>
        </p:txBody>
      </p:sp>
    </p:spTree>
    <p:extLst>
      <p:ext uri="{BB962C8B-B14F-4D97-AF65-F5344CB8AC3E}">
        <p14:creationId xmlns:p14="http://schemas.microsoft.com/office/powerpoint/2010/main" val="1592819180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35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31838"/>
            <a:ext cx="4875212" cy="3656012"/>
          </a:xfrm>
          <a:ln/>
        </p:spPr>
      </p:sp>
      <p:sp>
        <p:nvSpPr>
          <p:cNvPr id="5335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630738"/>
            <a:ext cx="5484813" cy="4387850"/>
          </a:xfrm>
        </p:spPr>
        <p:txBody>
          <a:bodyPr/>
          <a:lstStyle/>
          <a:p>
            <a:pPr marL="228600" indent="-228600"/>
            <a:r>
              <a:rPr lang="en-US" altLang="en-US" b="1"/>
              <a:t>South Africa (HDI Rank: 120): A Golden Opportunity – A Major Challenge</a:t>
            </a:r>
          </a:p>
          <a:p>
            <a:pPr marL="228600" indent="-228600">
              <a:buFontTx/>
              <a:buAutoNum type="arabicPeriod"/>
            </a:pPr>
            <a:r>
              <a:rPr lang="en-US" altLang="en-US" b="1"/>
              <a:t>South Africa’s unique strengths:</a:t>
            </a:r>
          </a:p>
          <a:p>
            <a:pPr marL="228600" indent="-228600">
              <a:buFontTx/>
              <a:buChar char="•"/>
            </a:pPr>
            <a:r>
              <a:rPr lang="en-US" altLang="en-US"/>
              <a:t>The “Cradle” of humankind (Sterkfontein), and Modern Humans (Kalahari);</a:t>
            </a:r>
          </a:p>
          <a:p>
            <a:pPr marL="228600" indent="-228600">
              <a:buFontTx/>
              <a:buChar char="•"/>
            </a:pPr>
            <a:r>
              <a:rPr lang="en-US" altLang="en-US"/>
              <a:t>A Microcosm of a multi-ethnic multi-cultural “colourful” world that finds strength in cultural diversity;</a:t>
            </a:r>
          </a:p>
          <a:p>
            <a:pPr marL="228600" indent="-228600">
              <a:buFontTx/>
              <a:buChar char="•"/>
            </a:pPr>
            <a:r>
              <a:rPr lang="en-US" altLang="en-US"/>
              <a:t>A nation rich in historical experience - a disastrous human history presenting a powerful messages for the future;</a:t>
            </a:r>
          </a:p>
          <a:p>
            <a:pPr marL="228600" indent="-228600">
              <a:buFontTx/>
              <a:buChar char="•"/>
            </a:pPr>
            <a:r>
              <a:rPr lang="en-US" altLang="en-US"/>
              <a:t>A land rich in natural resources – human and other;</a:t>
            </a:r>
          </a:p>
          <a:p>
            <a:pPr marL="228600" indent="-228600">
              <a:buFontTx/>
              <a:buChar char="•"/>
            </a:pPr>
            <a:r>
              <a:rPr lang="en-US" altLang="en-US"/>
              <a:t>A significant “First Economy” that can contribute to “Second Economy” development – if allowed to, and encouraged to do so.</a:t>
            </a:r>
          </a:p>
          <a:p>
            <a:pPr marL="228600" indent="-228600">
              <a:buFontTx/>
              <a:buAutoNum type="arabicPeriod"/>
            </a:pPr>
            <a:r>
              <a:rPr lang="en-US" altLang="en-US" b="1"/>
              <a:t>South Africa’s risks:</a:t>
            </a:r>
          </a:p>
          <a:p>
            <a:pPr marL="588963" lvl="1" indent="-228600">
              <a:buFontTx/>
              <a:buChar char="•"/>
            </a:pPr>
            <a:r>
              <a:rPr lang="en-US" altLang="en-US"/>
              <a:t>Failure to raise the national level of human development;</a:t>
            </a:r>
          </a:p>
          <a:p>
            <a:pPr marL="588963" lvl="1" indent="-228600">
              <a:buFontTx/>
              <a:buChar char="•"/>
            </a:pPr>
            <a:r>
              <a:rPr lang="en-US" altLang="en-US"/>
              <a:t>The consequential response of the massive “Second Economy” to its “exclusion” from “First Economy” advantages;</a:t>
            </a:r>
          </a:p>
          <a:p>
            <a:pPr marL="588963" lvl="1" indent="-228600">
              <a:buFontTx/>
              <a:buChar char="•"/>
            </a:pPr>
            <a:r>
              <a:rPr lang="en-US" altLang="en-US"/>
              <a:t>Failure to build the tools required for inclusive human development – affordable effective ICTs. </a:t>
            </a:r>
          </a:p>
          <a:p>
            <a:pPr marL="228600" indent="-228600">
              <a:buFontTx/>
              <a:buAutoNum type="arabicPeriod"/>
            </a:pPr>
            <a:r>
              <a:rPr lang="en-US" altLang="en-US" b="1"/>
              <a:t>South Africa’s opportunity:</a:t>
            </a:r>
            <a:r>
              <a:rPr lang="en-US" altLang="en-US"/>
              <a:t> Use the intellectual capacity of South Africa’s “First Economy” to build the ICT infrastructures that will address the knowledge access needs of South Africa’s “Second Economy” – true ICTs4D4ALL, addressing leading edge economic challenges, and developing country demands simultaneously, effectively.</a:t>
            </a:r>
          </a:p>
        </p:txBody>
      </p:sp>
    </p:spTree>
    <p:extLst>
      <p:ext uri="{BB962C8B-B14F-4D97-AF65-F5344CB8AC3E}">
        <p14:creationId xmlns:p14="http://schemas.microsoft.com/office/powerpoint/2010/main" val="2958168205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39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31838"/>
            <a:ext cx="4875212" cy="3656012"/>
          </a:xfrm>
          <a:ln/>
        </p:spPr>
      </p:sp>
      <p:sp>
        <p:nvSpPr>
          <p:cNvPr id="5539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630738"/>
            <a:ext cx="5484813" cy="4387850"/>
          </a:xfrm>
        </p:spPr>
        <p:txBody>
          <a:bodyPr/>
          <a:lstStyle/>
          <a:p>
            <a:pPr marL="228600" indent="-228600"/>
            <a:r>
              <a:rPr lang="en-US" altLang="en-US" b="1"/>
              <a:t>South Africa (HDI Rank: 120): A Golden Opportunity – A Major Challenge</a:t>
            </a:r>
          </a:p>
          <a:p>
            <a:pPr marL="228600" indent="-228600">
              <a:buFontTx/>
              <a:buAutoNum type="arabicPeriod"/>
            </a:pPr>
            <a:r>
              <a:rPr lang="en-US" altLang="en-US" b="1"/>
              <a:t>South Africa’s unique strengths:</a:t>
            </a:r>
          </a:p>
          <a:p>
            <a:pPr marL="228600" indent="-228600">
              <a:buFontTx/>
              <a:buChar char="•"/>
            </a:pPr>
            <a:r>
              <a:rPr lang="en-US" altLang="en-US"/>
              <a:t>The “Cradle” of humankind (Sterkfontein), and Modern Humans (Kalahari);</a:t>
            </a:r>
          </a:p>
          <a:p>
            <a:pPr marL="228600" indent="-228600">
              <a:buFontTx/>
              <a:buChar char="•"/>
            </a:pPr>
            <a:r>
              <a:rPr lang="en-US" altLang="en-US"/>
              <a:t>A Microcosm of a multi-ethnic multi-cultural “colourful” world that finds strength in cultural diversity;</a:t>
            </a:r>
          </a:p>
          <a:p>
            <a:pPr marL="228600" indent="-228600">
              <a:buFontTx/>
              <a:buChar char="•"/>
            </a:pPr>
            <a:r>
              <a:rPr lang="en-US" altLang="en-US"/>
              <a:t>A nation rich in historical experience - a disastrous human history presenting a powerful messages for the future;</a:t>
            </a:r>
          </a:p>
          <a:p>
            <a:pPr marL="228600" indent="-228600">
              <a:buFontTx/>
              <a:buChar char="•"/>
            </a:pPr>
            <a:r>
              <a:rPr lang="en-US" altLang="en-US"/>
              <a:t>A land rich in natural resources – human and other;</a:t>
            </a:r>
          </a:p>
          <a:p>
            <a:pPr marL="228600" indent="-228600">
              <a:buFontTx/>
              <a:buChar char="•"/>
            </a:pPr>
            <a:r>
              <a:rPr lang="en-US" altLang="en-US"/>
              <a:t>A significant “First Economy” that can contribute to “Second Economy” development – if allowed to, and encouraged to do so.</a:t>
            </a:r>
          </a:p>
          <a:p>
            <a:pPr marL="228600" indent="-228600">
              <a:buFontTx/>
              <a:buAutoNum type="arabicPeriod"/>
            </a:pPr>
            <a:r>
              <a:rPr lang="en-US" altLang="en-US" b="1"/>
              <a:t>South Africa’s risks:</a:t>
            </a:r>
          </a:p>
          <a:p>
            <a:pPr marL="588963" lvl="1" indent="-228600">
              <a:buFontTx/>
              <a:buChar char="•"/>
            </a:pPr>
            <a:r>
              <a:rPr lang="en-US" altLang="en-US"/>
              <a:t>Failure to raise the national level of human development;</a:t>
            </a:r>
          </a:p>
          <a:p>
            <a:pPr marL="588963" lvl="1" indent="-228600">
              <a:buFontTx/>
              <a:buChar char="•"/>
            </a:pPr>
            <a:r>
              <a:rPr lang="en-US" altLang="en-US"/>
              <a:t>The consequential response of the massive “Second Economy” to its “exclusion” from “First Economy” advantages;</a:t>
            </a:r>
          </a:p>
          <a:p>
            <a:pPr marL="588963" lvl="1" indent="-228600">
              <a:buFontTx/>
              <a:buChar char="•"/>
            </a:pPr>
            <a:r>
              <a:rPr lang="en-US" altLang="en-US"/>
              <a:t>Failure to build the tools required for inclusive human development – affordable effective ICTs. </a:t>
            </a:r>
          </a:p>
          <a:p>
            <a:pPr marL="228600" indent="-228600">
              <a:buFontTx/>
              <a:buAutoNum type="arabicPeriod"/>
            </a:pPr>
            <a:r>
              <a:rPr lang="en-US" altLang="en-US" b="1"/>
              <a:t>South Africa’s opportunity:</a:t>
            </a:r>
            <a:r>
              <a:rPr lang="en-US" altLang="en-US"/>
              <a:t> Use the intellectual capacity of South Africa’s “First Economy” to build the ICT infrastructures that will address the knowledge access needs of South Africa’s “Second Economy” – true ICTs4D4ALL, addressing leading edge economic challenges, and developing country demands simultaneously, effectively.</a:t>
            </a:r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39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31838"/>
            <a:ext cx="4875212" cy="3656012"/>
          </a:xfrm>
          <a:ln/>
        </p:spPr>
      </p:sp>
      <p:sp>
        <p:nvSpPr>
          <p:cNvPr id="5539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630738"/>
            <a:ext cx="5484813" cy="4387850"/>
          </a:xfrm>
        </p:spPr>
        <p:txBody>
          <a:bodyPr/>
          <a:lstStyle/>
          <a:p>
            <a:pPr marL="228600" indent="-228600"/>
            <a:r>
              <a:rPr lang="en-US" altLang="en-US" b="1"/>
              <a:t>South Africa (HDI Rank: 120): A Golden Opportunity – A Major Challenge</a:t>
            </a:r>
          </a:p>
          <a:p>
            <a:pPr marL="228600" indent="-228600">
              <a:buFontTx/>
              <a:buAutoNum type="arabicPeriod"/>
            </a:pPr>
            <a:r>
              <a:rPr lang="en-US" altLang="en-US" b="1"/>
              <a:t>South Africa’s unique strengths:</a:t>
            </a:r>
          </a:p>
          <a:p>
            <a:pPr marL="228600" indent="-228600">
              <a:buFontTx/>
              <a:buChar char="•"/>
            </a:pPr>
            <a:r>
              <a:rPr lang="en-US" altLang="en-US"/>
              <a:t>The “Cradle” of humankind (Sterkfontein), and Modern Humans (Kalahari);</a:t>
            </a:r>
          </a:p>
          <a:p>
            <a:pPr marL="228600" indent="-228600">
              <a:buFontTx/>
              <a:buChar char="•"/>
            </a:pPr>
            <a:r>
              <a:rPr lang="en-US" altLang="en-US"/>
              <a:t>A Microcosm of a multi-ethnic multi-cultural “colourful” world that finds strength in cultural diversity;</a:t>
            </a:r>
          </a:p>
          <a:p>
            <a:pPr marL="228600" indent="-228600">
              <a:buFontTx/>
              <a:buChar char="•"/>
            </a:pPr>
            <a:r>
              <a:rPr lang="en-US" altLang="en-US"/>
              <a:t>A nation rich in historical experience - a disastrous human history presenting a powerful messages for the future;</a:t>
            </a:r>
          </a:p>
          <a:p>
            <a:pPr marL="228600" indent="-228600">
              <a:buFontTx/>
              <a:buChar char="•"/>
            </a:pPr>
            <a:r>
              <a:rPr lang="en-US" altLang="en-US"/>
              <a:t>A land rich in natural resources – human and other;</a:t>
            </a:r>
          </a:p>
          <a:p>
            <a:pPr marL="228600" indent="-228600">
              <a:buFontTx/>
              <a:buChar char="•"/>
            </a:pPr>
            <a:r>
              <a:rPr lang="en-US" altLang="en-US"/>
              <a:t>A significant “First Economy” that can contribute to “Second Economy” development – if allowed to, and encouraged to do so.</a:t>
            </a:r>
          </a:p>
          <a:p>
            <a:pPr marL="228600" indent="-228600">
              <a:buFontTx/>
              <a:buAutoNum type="arabicPeriod"/>
            </a:pPr>
            <a:r>
              <a:rPr lang="en-US" altLang="en-US" b="1"/>
              <a:t>South Africa’s risks:</a:t>
            </a:r>
          </a:p>
          <a:p>
            <a:pPr marL="588963" lvl="1" indent="-228600">
              <a:buFontTx/>
              <a:buChar char="•"/>
            </a:pPr>
            <a:r>
              <a:rPr lang="en-US" altLang="en-US"/>
              <a:t>Failure to raise the national level of human development;</a:t>
            </a:r>
          </a:p>
          <a:p>
            <a:pPr marL="588963" lvl="1" indent="-228600">
              <a:buFontTx/>
              <a:buChar char="•"/>
            </a:pPr>
            <a:r>
              <a:rPr lang="en-US" altLang="en-US"/>
              <a:t>The consequential response of the massive “Second Economy” to its “exclusion” from “First Economy” advantages;</a:t>
            </a:r>
          </a:p>
          <a:p>
            <a:pPr marL="588963" lvl="1" indent="-228600">
              <a:buFontTx/>
              <a:buChar char="•"/>
            </a:pPr>
            <a:r>
              <a:rPr lang="en-US" altLang="en-US"/>
              <a:t>Failure to build the tools required for inclusive human development – affordable effective ICTs. </a:t>
            </a:r>
          </a:p>
          <a:p>
            <a:pPr marL="228600" indent="-228600">
              <a:buFontTx/>
              <a:buAutoNum type="arabicPeriod"/>
            </a:pPr>
            <a:r>
              <a:rPr lang="en-US" altLang="en-US" b="1"/>
              <a:t>South Africa’s opportunity:</a:t>
            </a:r>
            <a:r>
              <a:rPr lang="en-US" altLang="en-US"/>
              <a:t> Use the intellectual capacity of South Africa’s “First Economy” to build the ICT infrastructures that will address the knowledge access needs of South Africa’s “Second Economy” – true ICTs4D4ALL, addressing leading edge economic challenges, and developing country demands simultaneously, effectively.</a:t>
            </a:r>
          </a:p>
        </p:txBody>
      </p:sp>
    </p:spTree>
    <p:extLst>
      <p:ext uri="{BB962C8B-B14F-4D97-AF65-F5344CB8AC3E}">
        <p14:creationId xmlns:p14="http://schemas.microsoft.com/office/powerpoint/2010/main" val="100240322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92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31838"/>
            <a:ext cx="4875212" cy="3656012"/>
          </a:xfrm>
          <a:ln/>
        </p:spPr>
      </p:sp>
      <p:sp>
        <p:nvSpPr>
          <p:cNvPr id="4392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630738"/>
            <a:ext cx="5484813" cy="4387850"/>
          </a:xfrm>
        </p:spPr>
        <p:txBody>
          <a:bodyPr/>
          <a:lstStyle/>
          <a:p>
            <a:pPr marL="228600" indent="-228600"/>
            <a:r>
              <a:rPr lang="en-US" altLang="en-US" b="1"/>
              <a:t>South Africa (HDI Rank: 120): A Golden Opportunity – A Major Challenge</a:t>
            </a:r>
          </a:p>
          <a:p>
            <a:pPr marL="228600" indent="-228600">
              <a:buFontTx/>
              <a:buAutoNum type="arabicPeriod"/>
            </a:pPr>
            <a:r>
              <a:rPr lang="en-US" altLang="en-US" b="1"/>
              <a:t>South Africa’s unique strengths:</a:t>
            </a:r>
          </a:p>
          <a:p>
            <a:pPr marL="228600" indent="-228600">
              <a:buFontTx/>
              <a:buChar char="•"/>
            </a:pPr>
            <a:r>
              <a:rPr lang="en-US" altLang="en-US"/>
              <a:t>The “Cradle” of humankind (Sterkfontein), and Modern Humans (Kalahari);</a:t>
            </a:r>
          </a:p>
          <a:p>
            <a:pPr marL="228600" indent="-228600">
              <a:buFontTx/>
              <a:buChar char="•"/>
            </a:pPr>
            <a:r>
              <a:rPr lang="en-US" altLang="en-US"/>
              <a:t>A Microcosm of a multi-ethnic multi-cultural “colourful” world that finds strength in cultural diversity;</a:t>
            </a:r>
          </a:p>
          <a:p>
            <a:pPr marL="228600" indent="-228600">
              <a:buFontTx/>
              <a:buChar char="•"/>
            </a:pPr>
            <a:r>
              <a:rPr lang="en-US" altLang="en-US"/>
              <a:t>A nation rich in historical experience - a disastrous human history presenting a powerful messages for the future;</a:t>
            </a:r>
          </a:p>
          <a:p>
            <a:pPr marL="228600" indent="-228600">
              <a:buFontTx/>
              <a:buChar char="•"/>
            </a:pPr>
            <a:r>
              <a:rPr lang="en-US" altLang="en-US"/>
              <a:t>A land rich in natural resources – human and other;</a:t>
            </a:r>
          </a:p>
          <a:p>
            <a:pPr marL="228600" indent="-228600">
              <a:buFontTx/>
              <a:buChar char="•"/>
            </a:pPr>
            <a:r>
              <a:rPr lang="en-US" altLang="en-US"/>
              <a:t>A significant “First Economy” that can contribute to “Second Economy” development – if allowed to, and encouraged to do so.</a:t>
            </a:r>
          </a:p>
          <a:p>
            <a:pPr marL="228600" indent="-228600">
              <a:buFontTx/>
              <a:buAutoNum type="arabicPeriod"/>
            </a:pPr>
            <a:r>
              <a:rPr lang="en-US" altLang="en-US" b="1"/>
              <a:t>South Africa’s risks:</a:t>
            </a:r>
          </a:p>
          <a:p>
            <a:pPr marL="588963" lvl="1" indent="-228600">
              <a:buFontTx/>
              <a:buChar char="•"/>
            </a:pPr>
            <a:r>
              <a:rPr lang="en-US" altLang="en-US"/>
              <a:t>Failure to raise the national level of human development;</a:t>
            </a:r>
          </a:p>
          <a:p>
            <a:pPr marL="588963" lvl="1" indent="-228600">
              <a:buFontTx/>
              <a:buChar char="•"/>
            </a:pPr>
            <a:r>
              <a:rPr lang="en-US" altLang="en-US"/>
              <a:t>The consequential response of the massive “Second Economy” to its “exclusion” from “First Economy” advantages;</a:t>
            </a:r>
          </a:p>
          <a:p>
            <a:pPr marL="588963" lvl="1" indent="-228600">
              <a:buFontTx/>
              <a:buChar char="•"/>
            </a:pPr>
            <a:r>
              <a:rPr lang="en-US" altLang="en-US"/>
              <a:t>Failure to build the tools required for inclusive human development – affordable effective ICTs. </a:t>
            </a:r>
          </a:p>
          <a:p>
            <a:pPr marL="228600" indent="-228600">
              <a:buFontTx/>
              <a:buAutoNum type="arabicPeriod"/>
            </a:pPr>
            <a:r>
              <a:rPr lang="en-US" altLang="en-US" b="1"/>
              <a:t>South Africa’s opportunity:</a:t>
            </a:r>
            <a:r>
              <a:rPr lang="en-US" altLang="en-US"/>
              <a:t> Use the intellectual capacity of South Africa’s “First Economy” to build the ICT infrastructures that will address the knowledge access needs of South Africa’s “Second Economy” – true ICTs4D4ALL, addressing leading edge economic challenges, and developing country demands simultaneously, effectively.</a:t>
            </a:r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57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31838"/>
            <a:ext cx="4875212" cy="3656012"/>
          </a:xfrm>
          <a:ln/>
        </p:spPr>
      </p:sp>
      <p:sp>
        <p:nvSpPr>
          <p:cNvPr id="5457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630738"/>
            <a:ext cx="5484813" cy="4387850"/>
          </a:xfrm>
        </p:spPr>
        <p:txBody>
          <a:bodyPr/>
          <a:lstStyle/>
          <a:p>
            <a:pPr marL="228600" indent="-228600"/>
            <a:r>
              <a:rPr lang="en-US" altLang="en-US" b="1"/>
              <a:t>South Africa (HDI Rank: 120): A Golden Opportunity – A Major Challenge</a:t>
            </a:r>
          </a:p>
          <a:p>
            <a:pPr marL="228600" indent="-228600">
              <a:buFontTx/>
              <a:buAutoNum type="arabicPeriod"/>
            </a:pPr>
            <a:r>
              <a:rPr lang="en-US" altLang="en-US" b="1"/>
              <a:t>South Africa’s unique strengths:</a:t>
            </a:r>
          </a:p>
          <a:p>
            <a:pPr marL="228600" indent="-228600">
              <a:buFontTx/>
              <a:buChar char="•"/>
            </a:pPr>
            <a:r>
              <a:rPr lang="en-US" altLang="en-US"/>
              <a:t>The “Cradle” of humankind (Sterkfontein), and Modern Humans (Kalahari);</a:t>
            </a:r>
          </a:p>
          <a:p>
            <a:pPr marL="228600" indent="-228600">
              <a:buFontTx/>
              <a:buChar char="•"/>
            </a:pPr>
            <a:r>
              <a:rPr lang="en-US" altLang="en-US"/>
              <a:t>A Microcosm of a multi-ethnic multi-cultural “colourful” world that finds strength in cultural diversity;</a:t>
            </a:r>
          </a:p>
          <a:p>
            <a:pPr marL="228600" indent="-228600">
              <a:buFontTx/>
              <a:buChar char="•"/>
            </a:pPr>
            <a:r>
              <a:rPr lang="en-US" altLang="en-US"/>
              <a:t>A nation rich in historical experience - a disastrous human history presenting a powerful messages for the future;</a:t>
            </a:r>
          </a:p>
          <a:p>
            <a:pPr marL="228600" indent="-228600">
              <a:buFontTx/>
              <a:buChar char="•"/>
            </a:pPr>
            <a:r>
              <a:rPr lang="en-US" altLang="en-US"/>
              <a:t>A land rich in natural resources – human and other;</a:t>
            </a:r>
          </a:p>
          <a:p>
            <a:pPr marL="228600" indent="-228600">
              <a:buFontTx/>
              <a:buChar char="•"/>
            </a:pPr>
            <a:r>
              <a:rPr lang="en-US" altLang="en-US"/>
              <a:t>A significant “First Economy” that can contribute to “Second Economy” development – if allowed to, and encouraged to do so.</a:t>
            </a:r>
          </a:p>
          <a:p>
            <a:pPr marL="228600" indent="-228600">
              <a:buFontTx/>
              <a:buAutoNum type="arabicPeriod"/>
            </a:pPr>
            <a:r>
              <a:rPr lang="en-US" altLang="en-US" b="1"/>
              <a:t>South Africa’s risks:</a:t>
            </a:r>
          </a:p>
          <a:p>
            <a:pPr marL="588963" lvl="1" indent="-228600">
              <a:buFontTx/>
              <a:buChar char="•"/>
            </a:pPr>
            <a:r>
              <a:rPr lang="en-US" altLang="en-US"/>
              <a:t>Failure to raise the national level of human development;</a:t>
            </a:r>
          </a:p>
          <a:p>
            <a:pPr marL="588963" lvl="1" indent="-228600">
              <a:buFontTx/>
              <a:buChar char="•"/>
            </a:pPr>
            <a:r>
              <a:rPr lang="en-US" altLang="en-US"/>
              <a:t>The consequential response of the massive “Second Economy” to its “exclusion” from “First Economy” advantages;</a:t>
            </a:r>
          </a:p>
          <a:p>
            <a:pPr marL="588963" lvl="1" indent="-228600">
              <a:buFontTx/>
              <a:buChar char="•"/>
            </a:pPr>
            <a:r>
              <a:rPr lang="en-US" altLang="en-US"/>
              <a:t>Failure to build the tools required for inclusive human development – affordable effective ICTs. </a:t>
            </a:r>
          </a:p>
          <a:p>
            <a:pPr marL="228600" indent="-228600">
              <a:buFontTx/>
              <a:buAutoNum type="arabicPeriod"/>
            </a:pPr>
            <a:r>
              <a:rPr lang="en-US" altLang="en-US" b="1"/>
              <a:t>South Africa’s opportunity:</a:t>
            </a:r>
            <a:r>
              <a:rPr lang="en-US" altLang="en-US"/>
              <a:t> Use the intellectual capacity of South Africa’s “First Economy” to build the ICT infrastructures that will address the knowledge access needs of South Africa’s “Second Economy” – true ICTs4D4ALL, addressing leading edge economic challenges, and developing country demands simultaneously, effectively.</a:t>
            </a:r>
          </a:p>
        </p:txBody>
      </p:sp>
    </p:spTree>
    <p:extLst>
      <p:ext uri="{BB962C8B-B14F-4D97-AF65-F5344CB8AC3E}">
        <p14:creationId xmlns:p14="http://schemas.microsoft.com/office/powerpoint/2010/main" val="3884002339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57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31838"/>
            <a:ext cx="4875212" cy="3656012"/>
          </a:xfrm>
          <a:ln/>
        </p:spPr>
      </p:sp>
      <p:sp>
        <p:nvSpPr>
          <p:cNvPr id="5457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630738"/>
            <a:ext cx="5484813" cy="4387850"/>
          </a:xfrm>
        </p:spPr>
        <p:txBody>
          <a:bodyPr/>
          <a:lstStyle/>
          <a:p>
            <a:pPr marL="228600" indent="-228600"/>
            <a:r>
              <a:rPr lang="en-US" altLang="en-US" b="1"/>
              <a:t>South Africa (HDI Rank: 120): A Golden Opportunity – A Major Challenge</a:t>
            </a:r>
          </a:p>
          <a:p>
            <a:pPr marL="228600" indent="-228600">
              <a:buFontTx/>
              <a:buAutoNum type="arabicPeriod"/>
            </a:pPr>
            <a:r>
              <a:rPr lang="en-US" altLang="en-US" b="1"/>
              <a:t>South Africa’s unique strengths:</a:t>
            </a:r>
          </a:p>
          <a:p>
            <a:pPr marL="228600" indent="-228600">
              <a:buFontTx/>
              <a:buChar char="•"/>
            </a:pPr>
            <a:r>
              <a:rPr lang="en-US" altLang="en-US"/>
              <a:t>The “Cradle” of humankind (Sterkfontein), and Modern Humans (Kalahari);</a:t>
            </a:r>
          </a:p>
          <a:p>
            <a:pPr marL="228600" indent="-228600">
              <a:buFontTx/>
              <a:buChar char="•"/>
            </a:pPr>
            <a:r>
              <a:rPr lang="en-US" altLang="en-US"/>
              <a:t>A Microcosm of a multi-ethnic multi-cultural “colourful” world that finds strength in cultural diversity;</a:t>
            </a:r>
          </a:p>
          <a:p>
            <a:pPr marL="228600" indent="-228600">
              <a:buFontTx/>
              <a:buChar char="•"/>
            </a:pPr>
            <a:r>
              <a:rPr lang="en-US" altLang="en-US"/>
              <a:t>A nation rich in historical experience - a disastrous human history presenting a powerful messages for the future;</a:t>
            </a:r>
          </a:p>
          <a:p>
            <a:pPr marL="228600" indent="-228600">
              <a:buFontTx/>
              <a:buChar char="•"/>
            </a:pPr>
            <a:r>
              <a:rPr lang="en-US" altLang="en-US"/>
              <a:t>A land rich in natural resources – human and other;</a:t>
            </a:r>
          </a:p>
          <a:p>
            <a:pPr marL="228600" indent="-228600">
              <a:buFontTx/>
              <a:buChar char="•"/>
            </a:pPr>
            <a:r>
              <a:rPr lang="en-US" altLang="en-US"/>
              <a:t>A significant “First Economy” that can contribute to “Second Economy” development – if allowed to, and encouraged to do so.</a:t>
            </a:r>
          </a:p>
          <a:p>
            <a:pPr marL="228600" indent="-228600">
              <a:buFontTx/>
              <a:buAutoNum type="arabicPeriod"/>
            </a:pPr>
            <a:r>
              <a:rPr lang="en-US" altLang="en-US" b="1"/>
              <a:t>South Africa’s risks:</a:t>
            </a:r>
          </a:p>
          <a:p>
            <a:pPr marL="588963" lvl="1" indent="-228600">
              <a:buFontTx/>
              <a:buChar char="•"/>
            </a:pPr>
            <a:r>
              <a:rPr lang="en-US" altLang="en-US"/>
              <a:t>Failure to raise the national level of human development;</a:t>
            </a:r>
          </a:p>
          <a:p>
            <a:pPr marL="588963" lvl="1" indent="-228600">
              <a:buFontTx/>
              <a:buChar char="•"/>
            </a:pPr>
            <a:r>
              <a:rPr lang="en-US" altLang="en-US"/>
              <a:t>The consequential response of the massive “Second Economy” to its “exclusion” from “First Economy” advantages;</a:t>
            </a:r>
          </a:p>
          <a:p>
            <a:pPr marL="588963" lvl="1" indent="-228600">
              <a:buFontTx/>
              <a:buChar char="•"/>
            </a:pPr>
            <a:r>
              <a:rPr lang="en-US" altLang="en-US"/>
              <a:t>Failure to build the tools required for inclusive human development – affordable effective ICTs. </a:t>
            </a:r>
          </a:p>
          <a:p>
            <a:pPr marL="228600" indent="-228600">
              <a:buFontTx/>
              <a:buAutoNum type="arabicPeriod"/>
            </a:pPr>
            <a:r>
              <a:rPr lang="en-US" altLang="en-US" b="1"/>
              <a:t>South Africa’s opportunity:</a:t>
            </a:r>
            <a:r>
              <a:rPr lang="en-US" altLang="en-US"/>
              <a:t> Use the intellectual capacity of South Africa’s “First Economy” to build the ICT infrastructures that will address the knowledge access needs of South Africa’s “Second Economy” – true ICTs4D4ALL, addressing leading edge economic challenges, and developing country demands simultaneously, effectively.</a:t>
            </a:r>
          </a:p>
        </p:txBody>
      </p:sp>
    </p:spTree>
    <p:extLst>
      <p:ext uri="{BB962C8B-B14F-4D97-AF65-F5344CB8AC3E}">
        <p14:creationId xmlns:p14="http://schemas.microsoft.com/office/powerpoint/2010/main" val="1750004614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60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31838"/>
            <a:ext cx="4875212" cy="3656012"/>
          </a:xfrm>
          <a:ln/>
        </p:spPr>
      </p:sp>
      <p:sp>
        <p:nvSpPr>
          <p:cNvPr id="5560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630738"/>
            <a:ext cx="5484813" cy="4387850"/>
          </a:xfrm>
        </p:spPr>
        <p:txBody>
          <a:bodyPr/>
          <a:lstStyle/>
          <a:p>
            <a:pPr marL="228600" indent="-228600"/>
            <a:r>
              <a:rPr lang="en-US" altLang="en-US" b="1"/>
              <a:t>South Africa (HDI Rank: 120): A Golden Opportunity – A Major Challenge</a:t>
            </a:r>
          </a:p>
          <a:p>
            <a:pPr marL="228600" indent="-228600">
              <a:buFontTx/>
              <a:buAutoNum type="arabicPeriod"/>
            </a:pPr>
            <a:r>
              <a:rPr lang="en-US" altLang="en-US" b="1"/>
              <a:t>South Africa’s unique strengths:</a:t>
            </a:r>
          </a:p>
          <a:p>
            <a:pPr marL="228600" indent="-228600">
              <a:buFontTx/>
              <a:buChar char="•"/>
            </a:pPr>
            <a:r>
              <a:rPr lang="en-US" altLang="en-US"/>
              <a:t>The “Cradle” of humankind (Sterkfontein), and Modern Humans (Kalahari);</a:t>
            </a:r>
          </a:p>
          <a:p>
            <a:pPr marL="228600" indent="-228600">
              <a:buFontTx/>
              <a:buChar char="•"/>
            </a:pPr>
            <a:r>
              <a:rPr lang="en-US" altLang="en-US"/>
              <a:t>A Microcosm of a multi-ethnic multi-cultural “colourful” world that finds strength in cultural diversity;</a:t>
            </a:r>
          </a:p>
          <a:p>
            <a:pPr marL="228600" indent="-228600">
              <a:buFontTx/>
              <a:buChar char="•"/>
            </a:pPr>
            <a:r>
              <a:rPr lang="en-US" altLang="en-US"/>
              <a:t>A nation rich in historical experience - a disastrous human history presenting a powerful messages for the future;</a:t>
            </a:r>
          </a:p>
          <a:p>
            <a:pPr marL="228600" indent="-228600">
              <a:buFontTx/>
              <a:buChar char="•"/>
            </a:pPr>
            <a:r>
              <a:rPr lang="en-US" altLang="en-US"/>
              <a:t>A land rich in natural resources – human and other;</a:t>
            </a:r>
          </a:p>
          <a:p>
            <a:pPr marL="228600" indent="-228600">
              <a:buFontTx/>
              <a:buChar char="•"/>
            </a:pPr>
            <a:r>
              <a:rPr lang="en-US" altLang="en-US"/>
              <a:t>A significant “First Economy” that can contribute to “Second Economy” development – if allowed to, and encouraged to do so.</a:t>
            </a:r>
          </a:p>
          <a:p>
            <a:pPr marL="228600" indent="-228600">
              <a:buFontTx/>
              <a:buAutoNum type="arabicPeriod"/>
            </a:pPr>
            <a:r>
              <a:rPr lang="en-US" altLang="en-US" b="1"/>
              <a:t>South Africa’s risks:</a:t>
            </a:r>
          </a:p>
          <a:p>
            <a:pPr marL="588963" lvl="1" indent="-228600">
              <a:buFontTx/>
              <a:buChar char="•"/>
            </a:pPr>
            <a:r>
              <a:rPr lang="en-US" altLang="en-US"/>
              <a:t>Failure to raise the national level of human development;</a:t>
            </a:r>
          </a:p>
          <a:p>
            <a:pPr marL="588963" lvl="1" indent="-228600">
              <a:buFontTx/>
              <a:buChar char="•"/>
            </a:pPr>
            <a:r>
              <a:rPr lang="en-US" altLang="en-US"/>
              <a:t>The consequential response of the massive “Second Economy” to its “exclusion” from “First Economy” advantages;</a:t>
            </a:r>
          </a:p>
          <a:p>
            <a:pPr marL="588963" lvl="1" indent="-228600">
              <a:buFontTx/>
              <a:buChar char="•"/>
            </a:pPr>
            <a:r>
              <a:rPr lang="en-US" altLang="en-US"/>
              <a:t>Failure to build the tools required for inclusive human development – affordable effective ICTs. </a:t>
            </a:r>
          </a:p>
          <a:p>
            <a:pPr marL="228600" indent="-228600">
              <a:buFontTx/>
              <a:buAutoNum type="arabicPeriod"/>
            </a:pPr>
            <a:r>
              <a:rPr lang="en-US" altLang="en-US" b="1"/>
              <a:t>South Africa’s opportunity:</a:t>
            </a:r>
            <a:r>
              <a:rPr lang="en-US" altLang="en-US"/>
              <a:t> Use the intellectual capacity of South Africa’s “First Economy” to build the ICT infrastructures that will address the knowledge access needs of South Africa’s “Second Economy” – true ICTs4D4ALL, addressing leading edge economic challenges, and developing country demands simultaneously, effectively.</a:t>
            </a:r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60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31838"/>
            <a:ext cx="4875212" cy="3656012"/>
          </a:xfrm>
          <a:ln/>
        </p:spPr>
      </p:sp>
      <p:sp>
        <p:nvSpPr>
          <p:cNvPr id="5560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630738"/>
            <a:ext cx="5484813" cy="4387850"/>
          </a:xfrm>
        </p:spPr>
        <p:txBody>
          <a:bodyPr/>
          <a:lstStyle/>
          <a:p>
            <a:pPr marL="228600" indent="-228600"/>
            <a:r>
              <a:rPr lang="en-US" altLang="en-US" b="1"/>
              <a:t>South Africa (HDI Rank: 120): A Golden Opportunity – A Major Challenge</a:t>
            </a:r>
          </a:p>
          <a:p>
            <a:pPr marL="228600" indent="-228600">
              <a:buFontTx/>
              <a:buAutoNum type="arabicPeriod"/>
            </a:pPr>
            <a:r>
              <a:rPr lang="en-US" altLang="en-US" b="1"/>
              <a:t>South Africa’s unique strengths:</a:t>
            </a:r>
          </a:p>
          <a:p>
            <a:pPr marL="228600" indent="-228600">
              <a:buFontTx/>
              <a:buChar char="•"/>
            </a:pPr>
            <a:r>
              <a:rPr lang="en-US" altLang="en-US"/>
              <a:t>The “Cradle” of humankind (Sterkfontein), and Modern Humans (Kalahari);</a:t>
            </a:r>
          </a:p>
          <a:p>
            <a:pPr marL="228600" indent="-228600">
              <a:buFontTx/>
              <a:buChar char="•"/>
            </a:pPr>
            <a:r>
              <a:rPr lang="en-US" altLang="en-US"/>
              <a:t>A Microcosm of a multi-ethnic multi-cultural “colourful” world that finds strength in cultural diversity;</a:t>
            </a:r>
          </a:p>
          <a:p>
            <a:pPr marL="228600" indent="-228600">
              <a:buFontTx/>
              <a:buChar char="•"/>
            </a:pPr>
            <a:r>
              <a:rPr lang="en-US" altLang="en-US"/>
              <a:t>A nation rich in historical experience - a disastrous human history presenting a powerful messages for the future;</a:t>
            </a:r>
          </a:p>
          <a:p>
            <a:pPr marL="228600" indent="-228600">
              <a:buFontTx/>
              <a:buChar char="•"/>
            </a:pPr>
            <a:r>
              <a:rPr lang="en-US" altLang="en-US"/>
              <a:t>A land rich in natural resources – human and other;</a:t>
            </a:r>
          </a:p>
          <a:p>
            <a:pPr marL="228600" indent="-228600">
              <a:buFontTx/>
              <a:buChar char="•"/>
            </a:pPr>
            <a:r>
              <a:rPr lang="en-US" altLang="en-US"/>
              <a:t>A significant “First Economy” that can contribute to “Second Economy” development – if allowed to, and encouraged to do so.</a:t>
            </a:r>
          </a:p>
          <a:p>
            <a:pPr marL="228600" indent="-228600">
              <a:buFontTx/>
              <a:buAutoNum type="arabicPeriod"/>
            </a:pPr>
            <a:r>
              <a:rPr lang="en-US" altLang="en-US" b="1"/>
              <a:t>South Africa’s risks:</a:t>
            </a:r>
          </a:p>
          <a:p>
            <a:pPr marL="588963" lvl="1" indent="-228600">
              <a:buFontTx/>
              <a:buChar char="•"/>
            </a:pPr>
            <a:r>
              <a:rPr lang="en-US" altLang="en-US"/>
              <a:t>Failure to raise the national level of human development;</a:t>
            </a:r>
          </a:p>
          <a:p>
            <a:pPr marL="588963" lvl="1" indent="-228600">
              <a:buFontTx/>
              <a:buChar char="•"/>
            </a:pPr>
            <a:r>
              <a:rPr lang="en-US" altLang="en-US"/>
              <a:t>The consequential response of the massive “Second Economy” to its “exclusion” from “First Economy” advantages;</a:t>
            </a:r>
          </a:p>
          <a:p>
            <a:pPr marL="588963" lvl="1" indent="-228600">
              <a:buFontTx/>
              <a:buChar char="•"/>
            </a:pPr>
            <a:r>
              <a:rPr lang="en-US" altLang="en-US"/>
              <a:t>Failure to build the tools required for inclusive human development – affordable effective ICTs. </a:t>
            </a:r>
          </a:p>
          <a:p>
            <a:pPr marL="228600" indent="-228600">
              <a:buFontTx/>
              <a:buAutoNum type="arabicPeriod"/>
            </a:pPr>
            <a:r>
              <a:rPr lang="en-US" altLang="en-US" b="1"/>
              <a:t>South Africa’s opportunity:</a:t>
            </a:r>
            <a:r>
              <a:rPr lang="en-US" altLang="en-US"/>
              <a:t> Use the intellectual capacity of South Africa’s “First Economy” to build the ICT infrastructures that will address the knowledge access needs of South Africa’s “Second Economy” – true ICTs4D4ALL, addressing leading edge economic challenges, and developing country demands simultaneously, effectively.</a:t>
            </a:r>
          </a:p>
        </p:txBody>
      </p:sp>
    </p:spTree>
    <p:extLst>
      <p:ext uri="{BB962C8B-B14F-4D97-AF65-F5344CB8AC3E}">
        <p14:creationId xmlns:p14="http://schemas.microsoft.com/office/powerpoint/2010/main" val="2743768263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27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31838"/>
            <a:ext cx="4875212" cy="3656012"/>
          </a:xfrm>
          <a:ln/>
        </p:spPr>
      </p:sp>
      <p:sp>
        <p:nvSpPr>
          <p:cNvPr id="5027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630738"/>
            <a:ext cx="5484813" cy="4387850"/>
          </a:xfrm>
        </p:spPr>
        <p:txBody>
          <a:bodyPr/>
          <a:lstStyle/>
          <a:p>
            <a:pPr marL="228600" indent="-228600"/>
            <a:r>
              <a:rPr lang="en-US" altLang="en-US" b="1"/>
              <a:t>South Africa (HDI Rank: 120): A Golden Opportunity – A Major Challenge</a:t>
            </a:r>
          </a:p>
          <a:p>
            <a:pPr marL="228600" indent="-228600">
              <a:buFontTx/>
              <a:buAutoNum type="arabicPeriod"/>
            </a:pPr>
            <a:r>
              <a:rPr lang="en-US" altLang="en-US" b="1"/>
              <a:t>South Africa’s unique strengths:</a:t>
            </a:r>
          </a:p>
          <a:p>
            <a:pPr marL="228600" indent="-228600">
              <a:buFontTx/>
              <a:buChar char="•"/>
            </a:pPr>
            <a:r>
              <a:rPr lang="en-US" altLang="en-US"/>
              <a:t>The “Cradle” of humankind (Sterkfontein), and Modern Humans (Kalahari);</a:t>
            </a:r>
          </a:p>
          <a:p>
            <a:pPr marL="228600" indent="-228600">
              <a:buFontTx/>
              <a:buChar char="•"/>
            </a:pPr>
            <a:r>
              <a:rPr lang="en-US" altLang="en-US"/>
              <a:t>A Microcosm of a multi-ethnic multi-cultural “colourful” world that finds strength in cultural diversity;</a:t>
            </a:r>
          </a:p>
          <a:p>
            <a:pPr marL="228600" indent="-228600">
              <a:buFontTx/>
              <a:buChar char="•"/>
            </a:pPr>
            <a:r>
              <a:rPr lang="en-US" altLang="en-US"/>
              <a:t>A nation rich in historical experience - a disastrous human history presenting a powerful messages for the future;</a:t>
            </a:r>
          </a:p>
          <a:p>
            <a:pPr marL="228600" indent="-228600">
              <a:buFontTx/>
              <a:buChar char="•"/>
            </a:pPr>
            <a:r>
              <a:rPr lang="en-US" altLang="en-US"/>
              <a:t>A land rich in natural resources – human and other;</a:t>
            </a:r>
          </a:p>
          <a:p>
            <a:pPr marL="228600" indent="-228600">
              <a:buFontTx/>
              <a:buChar char="•"/>
            </a:pPr>
            <a:r>
              <a:rPr lang="en-US" altLang="en-US"/>
              <a:t>A significant “First Economy” that can contribute to “Second Economy” development – if allowed to, and encouraged to do so.</a:t>
            </a:r>
          </a:p>
          <a:p>
            <a:pPr marL="228600" indent="-228600">
              <a:buFontTx/>
              <a:buAutoNum type="arabicPeriod"/>
            </a:pPr>
            <a:r>
              <a:rPr lang="en-US" altLang="en-US" b="1"/>
              <a:t>South Africa’s risks:</a:t>
            </a:r>
          </a:p>
          <a:p>
            <a:pPr marL="588963" lvl="1" indent="-228600">
              <a:buFontTx/>
              <a:buChar char="•"/>
            </a:pPr>
            <a:r>
              <a:rPr lang="en-US" altLang="en-US"/>
              <a:t>Failure to raise the national level of human development;</a:t>
            </a:r>
          </a:p>
          <a:p>
            <a:pPr marL="588963" lvl="1" indent="-228600">
              <a:buFontTx/>
              <a:buChar char="•"/>
            </a:pPr>
            <a:r>
              <a:rPr lang="en-US" altLang="en-US"/>
              <a:t>The consequential response of the massive “Second Economy” to its “exclusion” from “First Economy” advantages;</a:t>
            </a:r>
          </a:p>
          <a:p>
            <a:pPr marL="588963" lvl="1" indent="-228600">
              <a:buFontTx/>
              <a:buChar char="•"/>
            </a:pPr>
            <a:r>
              <a:rPr lang="en-US" altLang="en-US"/>
              <a:t>Failure to build the tools required for inclusive human development – affordable effective ICTs. </a:t>
            </a:r>
          </a:p>
          <a:p>
            <a:pPr marL="228600" indent="-228600">
              <a:buFontTx/>
              <a:buAutoNum type="arabicPeriod"/>
            </a:pPr>
            <a:r>
              <a:rPr lang="en-US" altLang="en-US" b="1"/>
              <a:t>South Africa’s opportunity:</a:t>
            </a:r>
            <a:r>
              <a:rPr lang="en-US" altLang="en-US"/>
              <a:t> Use the intellectual capacity of South Africa’s “First Economy” to build the ICT infrastructures that will address the knowledge access needs of South Africa’s “Second Economy” – true ICTs4D4ALL, addressing leading edge economic challenges, and developing country demands simultaneously, effectively.</a:t>
            </a: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73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31838"/>
            <a:ext cx="4875212" cy="3656012"/>
          </a:xfrm>
          <a:ln/>
        </p:spPr>
      </p:sp>
      <p:sp>
        <p:nvSpPr>
          <p:cNvPr id="5273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630738"/>
            <a:ext cx="5484813" cy="4387850"/>
          </a:xfrm>
        </p:spPr>
        <p:txBody>
          <a:bodyPr/>
          <a:lstStyle/>
          <a:p>
            <a:pPr marL="228600" indent="-228600"/>
            <a:r>
              <a:rPr lang="en-US" altLang="en-US" b="1"/>
              <a:t>South Africa (HDI Rank: 120): A Golden Opportunity – A Major Challenge</a:t>
            </a:r>
          </a:p>
          <a:p>
            <a:pPr marL="228600" indent="-228600">
              <a:buFontTx/>
              <a:buAutoNum type="arabicPeriod"/>
            </a:pPr>
            <a:r>
              <a:rPr lang="en-US" altLang="en-US" b="1"/>
              <a:t>South Africa’s unique strengths:</a:t>
            </a:r>
          </a:p>
          <a:p>
            <a:pPr marL="228600" indent="-228600">
              <a:buFontTx/>
              <a:buChar char="•"/>
            </a:pPr>
            <a:r>
              <a:rPr lang="en-US" altLang="en-US"/>
              <a:t>The “Cradle” of humankind (Sterkfontein), and Modern Humans (Kalahari);</a:t>
            </a:r>
          </a:p>
          <a:p>
            <a:pPr marL="228600" indent="-228600">
              <a:buFontTx/>
              <a:buChar char="•"/>
            </a:pPr>
            <a:r>
              <a:rPr lang="en-US" altLang="en-US"/>
              <a:t>A Microcosm of a multi-ethnic multi-cultural “colourful” world that finds strength in cultural diversity;</a:t>
            </a:r>
          </a:p>
          <a:p>
            <a:pPr marL="228600" indent="-228600">
              <a:buFontTx/>
              <a:buChar char="•"/>
            </a:pPr>
            <a:r>
              <a:rPr lang="en-US" altLang="en-US"/>
              <a:t>A nation rich in historical experience - a disastrous human history presenting a powerful messages for the future;</a:t>
            </a:r>
          </a:p>
          <a:p>
            <a:pPr marL="228600" indent="-228600">
              <a:buFontTx/>
              <a:buChar char="•"/>
            </a:pPr>
            <a:r>
              <a:rPr lang="en-US" altLang="en-US"/>
              <a:t>A land rich in natural resources – human and other;</a:t>
            </a:r>
          </a:p>
          <a:p>
            <a:pPr marL="228600" indent="-228600">
              <a:buFontTx/>
              <a:buChar char="•"/>
            </a:pPr>
            <a:r>
              <a:rPr lang="en-US" altLang="en-US"/>
              <a:t>A significant “First Economy” that can contribute to “Second Economy” development – if allowed to, and encouraged to do so.</a:t>
            </a:r>
          </a:p>
          <a:p>
            <a:pPr marL="228600" indent="-228600">
              <a:buFontTx/>
              <a:buAutoNum type="arabicPeriod"/>
            </a:pPr>
            <a:r>
              <a:rPr lang="en-US" altLang="en-US" b="1"/>
              <a:t>South Africa’s risks:</a:t>
            </a:r>
          </a:p>
          <a:p>
            <a:pPr marL="588963" lvl="1" indent="-228600">
              <a:buFontTx/>
              <a:buChar char="•"/>
            </a:pPr>
            <a:r>
              <a:rPr lang="en-US" altLang="en-US"/>
              <a:t>Failure to raise the national level of human development;</a:t>
            </a:r>
          </a:p>
          <a:p>
            <a:pPr marL="588963" lvl="1" indent="-228600">
              <a:buFontTx/>
              <a:buChar char="•"/>
            </a:pPr>
            <a:r>
              <a:rPr lang="en-US" altLang="en-US"/>
              <a:t>The consequential response of the massive “Second Economy” to its “exclusion” from “First Economy” advantages;</a:t>
            </a:r>
          </a:p>
          <a:p>
            <a:pPr marL="588963" lvl="1" indent="-228600">
              <a:buFontTx/>
              <a:buChar char="•"/>
            </a:pPr>
            <a:r>
              <a:rPr lang="en-US" altLang="en-US"/>
              <a:t>Failure to build the tools required for inclusive human development – affordable effective ICTs. </a:t>
            </a:r>
          </a:p>
          <a:p>
            <a:pPr marL="228600" indent="-228600">
              <a:buFontTx/>
              <a:buAutoNum type="arabicPeriod"/>
            </a:pPr>
            <a:r>
              <a:rPr lang="en-US" altLang="en-US" b="1"/>
              <a:t>South Africa’s opportunity:</a:t>
            </a:r>
            <a:r>
              <a:rPr lang="en-US" altLang="en-US"/>
              <a:t> Use the intellectual capacity of South Africa’s “First Economy” to build the ICT infrastructures that will address the knowledge access needs of South Africa’s “Second Economy” – true ICTs4D4ALL, addressing leading edge economic challenges, and developing country demands simultaneously, effectively.</a:t>
            </a: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73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31838"/>
            <a:ext cx="4875212" cy="3656012"/>
          </a:xfrm>
          <a:ln/>
        </p:spPr>
      </p:sp>
      <p:sp>
        <p:nvSpPr>
          <p:cNvPr id="5273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630738"/>
            <a:ext cx="5484813" cy="4387850"/>
          </a:xfrm>
        </p:spPr>
        <p:txBody>
          <a:bodyPr/>
          <a:lstStyle/>
          <a:p>
            <a:pPr marL="228600" indent="-228600"/>
            <a:r>
              <a:rPr lang="en-US" altLang="en-US" b="1"/>
              <a:t>South Africa (HDI Rank: 120): A Golden Opportunity – A Major Challenge</a:t>
            </a:r>
          </a:p>
          <a:p>
            <a:pPr marL="228600" indent="-228600">
              <a:buFontTx/>
              <a:buAutoNum type="arabicPeriod"/>
            </a:pPr>
            <a:r>
              <a:rPr lang="en-US" altLang="en-US" b="1"/>
              <a:t>South Africa’s unique strengths:</a:t>
            </a:r>
          </a:p>
          <a:p>
            <a:pPr marL="228600" indent="-228600">
              <a:buFontTx/>
              <a:buChar char="•"/>
            </a:pPr>
            <a:r>
              <a:rPr lang="en-US" altLang="en-US"/>
              <a:t>The “Cradle” of humankind (Sterkfontein), and Modern Humans (Kalahari);</a:t>
            </a:r>
          </a:p>
          <a:p>
            <a:pPr marL="228600" indent="-228600">
              <a:buFontTx/>
              <a:buChar char="•"/>
            </a:pPr>
            <a:r>
              <a:rPr lang="en-US" altLang="en-US"/>
              <a:t>A Microcosm of a multi-ethnic multi-cultural “colourful” world that finds strength in cultural diversity;</a:t>
            </a:r>
          </a:p>
          <a:p>
            <a:pPr marL="228600" indent="-228600">
              <a:buFontTx/>
              <a:buChar char="•"/>
            </a:pPr>
            <a:r>
              <a:rPr lang="en-US" altLang="en-US"/>
              <a:t>A nation rich in historical experience - a disastrous human history presenting a powerful messages for the future;</a:t>
            </a:r>
          </a:p>
          <a:p>
            <a:pPr marL="228600" indent="-228600">
              <a:buFontTx/>
              <a:buChar char="•"/>
            </a:pPr>
            <a:r>
              <a:rPr lang="en-US" altLang="en-US"/>
              <a:t>A land rich in natural resources – human and other;</a:t>
            </a:r>
          </a:p>
          <a:p>
            <a:pPr marL="228600" indent="-228600">
              <a:buFontTx/>
              <a:buChar char="•"/>
            </a:pPr>
            <a:r>
              <a:rPr lang="en-US" altLang="en-US"/>
              <a:t>A significant “First Economy” that can contribute to “Second Economy” development – if allowed to, and encouraged to do so.</a:t>
            </a:r>
          </a:p>
          <a:p>
            <a:pPr marL="228600" indent="-228600">
              <a:buFontTx/>
              <a:buAutoNum type="arabicPeriod"/>
            </a:pPr>
            <a:r>
              <a:rPr lang="en-US" altLang="en-US" b="1"/>
              <a:t>South Africa’s risks:</a:t>
            </a:r>
          </a:p>
          <a:p>
            <a:pPr marL="588963" lvl="1" indent="-228600">
              <a:buFontTx/>
              <a:buChar char="•"/>
            </a:pPr>
            <a:r>
              <a:rPr lang="en-US" altLang="en-US"/>
              <a:t>Failure to raise the national level of human development;</a:t>
            </a:r>
          </a:p>
          <a:p>
            <a:pPr marL="588963" lvl="1" indent="-228600">
              <a:buFontTx/>
              <a:buChar char="•"/>
            </a:pPr>
            <a:r>
              <a:rPr lang="en-US" altLang="en-US"/>
              <a:t>The consequential response of the massive “Second Economy” to its “exclusion” from “First Economy” advantages;</a:t>
            </a:r>
          </a:p>
          <a:p>
            <a:pPr marL="588963" lvl="1" indent="-228600">
              <a:buFontTx/>
              <a:buChar char="•"/>
            </a:pPr>
            <a:r>
              <a:rPr lang="en-US" altLang="en-US"/>
              <a:t>Failure to build the tools required for inclusive human development – affordable effective ICTs. </a:t>
            </a:r>
          </a:p>
          <a:p>
            <a:pPr marL="228600" indent="-228600">
              <a:buFontTx/>
              <a:buAutoNum type="arabicPeriod"/>
            </a:pPr>
            <a:r>
              <a:rPr lang="en-US" altLang="en-US" b="1"/>
              <a:t>South Africa’s opportunity:</a:t>
            </a:r>
            <a:r>
              <a:rPr lang="en-US" altLang="en-US"/>
              <a:t> Use the intellectual capacity of South Africa’s “First Economy” to build the ICT infrastructures that will address the knowledge access needs of South Africa’s “Second Economy” – true ICTs4D4ALL, addressing leading edge economic challenges, and developing country demands simultaneously, effectively.</a:t>
            </a:r>
          </a:p>
        </p:txBody>
      </p:sp>
    </p:spTree>
    <p:extLst>
      <p:ext uri="{BB962C8B-B14F-4D97-AF65-F5344CB8AC3E}">
        <p14:creationId xmlns:p14="http://schemas.microsoft.com/office/powerpoint/2010/main" val="218062243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73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31838"/>
            <a:ext cx="4875212" cy="3656012"/>
          </a:xfrm>
          <a:ln/>
        </p:spPr>
      </p:sp>
      <p:sp>
        <p:nvSpPr>
          <p:cNvPr id="5273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630738"/>
            <a:ext cx="5484813" cy="4387850"/>
          </a:xfrm>
        </p:spPr>
        <p:txBody>
          <a:bodyPr/>
          <a:lstStyle/>
          <a:p>
            <a:pPr marL="228600" indent="-228600"/>
            <a:r>
              <a:rPr lang="en-US" altLang="en-US" b="1"/>
              <a:t>South Africa (HDI Rank: 120): A Golden Opportunity – A Major Challenge</a:t>
            </a:r>
          </a:p>
          <a:p>
            <a:pPr marL="228600" indent="-228600">
              <a:buFontTx/>
              <a:buAutoNum type="arabicPeriod"/>
            </a:pPr>
            <a:r>
              <a:rPr lang="en-US" altLang="en-US" b="1"/>
              <a:t>South Africa’s unique strengths:</a:t>
            </a:r>
          </a:p>
          <a:p>
            <a:pPr marL="228600" indent="-228600">
              <a:buFontTx/>
              <a:buChar char="•"/>
            </a:pPr>
            <a:r>
              <a:rPr lang="en-US" altLang="en-US"/>
              <a:t>The “Cradle” of humankind (Sterkfontein), and Modern Humans (Kalahari);</a:t>
            </a:r>
          </a:p>
          <a:p>
            <a:pPr marL="228600" indent="-228600">
              <a:buFontTx/>
              <a:buChar char="•"/>
            </a:pPr>
            <a:r>
              <a:rPr lang="en-US" altLang="en-US"/>
              <a:t>A Microcosm of a multi-ethnic multi-cultural “colourful” world that finds strength in cultural diversity;</a:t>
            </a:r>
          </a:p>
          <a:p>
            <a:pPr marL="228600" indent="-228600">
              <a:buFontTx/>
              <a:buChar char="•"/>
            </a:pPr>
            <a:r>
              <a:rPr lang="en-US" altLang="en-US"/>
              <a:t>A nation rich in historical experience - a disastrous human history presenting a powerful messages for the future;</a:t>
            </a:r>
          </a:p>
          <a:p>
            <a:pPr marL="228600" indent="-228600">
              <a:buFontTx/>
              <a:buChar char="•"/>
            </a:pPr>
            <a:r>
              <a:rPr lang="en-US" altLang="en-US"/>
              <a:t>A land rich in natural resources – human and other;</a:t>
            </a:r>
          </a:p>
          <a:p>
            <a:pPr marL="228600" indent="-228600">
              <a:buFontTx/>
              <a:buChar char="•"/>
            </a:pPr>
            <a:r>
              <a:rPr lang="en-US" altLang="en-US"/>
              <a:t>A significant “First Economy” that can contribute to “Second Economy” development – if allowed to, and encouraged to do so.</a:t>
            </a:r>
          </a:p>
          <a:p>
            <a:pPr marL="228600" indent="-228600">
              <a:buFontTx/>
              <a:buAutoNum type="arabicPeriod"/>
            </a:pPr>
            <a:r>
              <a:rPr lang="en-US" altLang="en-US" b="1"/>
              <a:t>South Africa’s risks:</a:t>
            </a:r>
          </a:p>
          <a:p>
            <a:pPr marL="588963" lvl="1" indent="-228600">
              <a:buFontTx/>
              <a:buChar char="•"/>
            </a:pPr>
            <a:r>
              <a:rPr lang="en-US" altLang="en-US"/>
              <a:t>Failure to raise the national level of human development;</a:t>
            </a:r>
          </a:p>
          <a:p>
            <a:pPr marL="588963" lvl="1" indent="-228600">
              <a:buFontTx/>
              <a:buChar char="•"/>
            </a:pPr>
            <a:r>
              <a:rPr lang="en-US" altLang="en-US"/>
              <a:t>The consequential response of the massive “Second Economy” to its “exclusion” from “First Economy” advantages;</a:t>
            </a:r>
          </a:p>
          <a:p>
            <a:pPr marL="588963" lvl="1" indent="-228600">
              <a:buFontTx/>
              <a:buChar char="•"/>
            </a:pPr>
            <a:r>
              <a:rPr lang="en-US" altLang="en-US"/>
              <a:t>Failure to build the tools required for inclusive human development – affordable effective ICTs. </a:t>
            </a:r>
          </a:p>
          <a:p>
            <a:pPr marL="228600" indent="-228600">
              <a:buFontTx/>
              <a:buAutoNum type="arabicPeriod"/>
            </a:pPr>
            <a:r>
              <a:rPr lang="en-US" altLang="en-US" b="1"/>
              <a:t>South Africa’s opportunity:</a:t>
            </a:r>
            <a:r>
              <a:rPr lang="en-US" altLang="en-US"/>
              <a:t> Use the intellectual capacity of South Africa’s “First Economy” to build the ICT infrastructures that will address the knowledge access needs of South Africa’s “Second Economy” – true ICTs4D4ALL, addressing leading edge economic challenges, and developing country demands simultaneously, effectively.</a:t>
            </a:r>
          </a:p>
        </p:txBody>
      </p:sp>
    </p:spTree>
    <p:extLst>
      <p:ext uri="{BB962C8B-B14F-4D97-AF65-F5344CB8AC3E}">
        <p14:creationId xmlns:p14="http://schemas.microsoft.com/office/powerpoint/2010/main" val="428038821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73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31838"/>
            <a:ext cx="4875212" cy="3656012"/>
          </a:xfrm>
          <a:ln/>
        </p:spPr>
      </p:sp>
      <p:sp>
        <p:nvSpPr>
          <p:cNvPr id="5273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630738"/>
            <a:ext cx="5484813" cy="4387850"/>
          </a:xfrm>
        </p:spPr>
        <p:txBody>
          <a:bodyPr/>
          <a:lstStyle/>
          <a:p>
            <a:pPr marL="228600" indent="-228600"/>
            <a:r>
              <a:rPr lang="en-US" altLang="en-US" b="1"/>
              <a:t>South Africa (HDI Rank: 120): A Golden Opportunity – A Major Challenge</a:t>
            </a:r>
          </a:p>
          <a:p>
            <a:pPr marL="228600" indent="-228600">
              <a:buFontTx/>
              <a:buAutoNum type="arabicPeriod"/>
            </a:pPr>
            <a:r>
              <a:rPr lang="en-US" altLang="en-US" b="1"/>
              <a:t>South Africa’s unique strengths:</a:t>
            </a:r>
          </a:p>
          <a:p>
            <a:pPr marL="228600" indent="-228600">
              <a:buFontTx/>
              <a:buChar char="•"/>
            </a:pPr>
            <a:r>
              <a:rPr lang="en-US" altLang="en-US"/>
              <a:t>The “Cradle” of humankind (Sterkfontein), and Modern Humans (Kalahari);</a:t>
            </a:r>
          </a:p>
          <a:p>
            <a:pPr marL="228600" indent="-228600">
              <a:buFontTx/>
              <a:buChar char="•"/>
            </a:pPr>
            <a:r>
              <a:rPr lang="en-US" altLang="en-US"/>
              <a:t>A Microcosm of a multi-ethnic multi-cultural “colourful” world that finds strength in cultural diversity;</a:t>
            </a:r>
          </a:p>
          <a:p>
            <a:pPr marL="228600" indent="-228600">
              <a:buFontTx/>
              <a:buChar char="•"/>
            </a:pPr>
            <a:r>
              <a:rPr lang="en-US" altLang="en-US"/>
              <a:t>A nation rich in historical experience - a disastrous human history presenting a powerful messages for the future;</a:t>
            </a:r>
          </a:p>
          <a:p>
            <a:pPr marL="228600" indent="-228600">
              <a:buFontTx/>
              <a:buChar char="•"/>
            </a:pPr>
            <a:r>
              <a:rPr lang="en-US" altLang="en-US"/>
              <a:t>A land rich in natural resources – human and other;</a:t>
            </a:r>
          </a:p>
          <a:p>
            <a:pPr marL="228600" indent="-228600">
              <a:buFontTx/>
              <a:buChar char="•"/>
            </a:pPr>
            <a:r>
              <a:rPr lang="en-US" altLang="en-US"/>
              <a:t>A significant “First Economy” that can contribute to “Second Economy” development – if allowed to, and encouraged to do so.</a:t>
            </a:r>
          </a:p>
          <a:p>
            <a:pPr marL="228600" indent="-228600">
              <a:buFontTx/>
              <a:buAutoNum type="arabicPeriod"/>
            </a:pPr>
            <a:r>
              <a:rPr lang="en-US" altLang="en-US" b="1"/>
              <a:t>South Africa’s risks:</a:t>
            </a:r>
          </a:p>
          <a:p>
            <a:pPr marL="588963" lvl="1" indent="-228600">
              <a:buFontTx/>
              <a:buChar char="•"/>
            </a:pPr>
            <a:r>
              <a:rPr lang="en-US" altLang="en-US"/>
              <a:t>Failure to raise the national level of human development;</a:t>
            </a:r>
          </a:p>
          <a:p>
            <a:pPr marL="588963" lvl="1" indent="-228600">
              <a:buFontTx/>
              <a:buChar char="•"/>
            </a:pPr>
            <a:r>
              <a:rPr lang="en-US" altLang="en-US"/>
              <a:t>The consequential response of the massive “Second Economy” to its “exclusion” from “First Economy” advantages;</a:t>
            </a:r>
          </a:p>
          <a:p>
            <a:pPr marL="588963" lvl="1" indent="-228600">
              <a:buFontTx/>
              <a:buChar char="•"/>
            </a:pPr>
            <a:r>
              <a:rPr lang="en-US" altLang="en-US"/>
              <a:t>Failure to build the tools required for inclusive human development – affordable effective ICTs. </a:t>
            </a:r>
          </a:p>
          <a:p>
            <a:pPr marL="228600" indent="-228600">
              <a:buFontTx/>
              <a:buAutoNum type="arabicPeriod"/>
            </a:pPr>
            <a:r>
              <a:rPr lang="en-US" altLang="en-US" b="1"/>
              <a:t>South Africa’s opportunity:</a:t>
            </a:r>
            <a:r>
              <a:rPr lang="en-US" altLang="en-US"/>
              <a:t> Use the intellectual capacity of South Africa’s “First Economy” to build the ICT infrastructures that will address the knowledge access needs of South Africa’s “Second Economy” – true ICTs4D4ALL, addressing leading edge economic challenges, and developing country demands simultaneously, effectively.</a:t>
            </a:r>
          </a:p>
        </p:txBody>
      </p:sp>
    </p:spTree>
    <p:extLst>
      <p:ext uri="{BB962C8B-B14F-4D97-AF65-F5344CB8AC3E}">
        <p14:creationId xmlns:p14="http://schemas.microsoft.com/office/powerpoint/2010/main" val="259024051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73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31838"/>
            <a:ext cx="4875212" cy="3656012"/>
          </a:xfrm>
          <a:ln/>
        </p:spPr>
      </p:sp>
      <p:sp>
        <p:nvSpPr>
          <p:cNvPr id="5273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630738"/>
            <a:ext cx="5484813" cy="4387850"/>
          </a:xfrm>
        </p:spPr>
        <p:txBody>
          <a:bodyPr/>
          <a:lstStyle/>
          <a:p>
            <a:pPr marL="228600" indent="-228600"/>
            <a:r>
              <a:rPr lang="en-US" altLang="en-US" b="1"/>
              <a:t>South Africa (HDI Rank: 120): A Golden Opportunity – A Major Challenge</a:t>
            </a:r>
          </a:p>
          <a:p>
            <a:pPr marL="228600" indent="-228600">
              <a:buFontTx/>
              <a:buAutoNum type="arabicPeriod"/>
            </a:pPr>
            <a:r>
              <a:rPr lang="en-US" altLang="en-US" b="1"/>
              <a:t>South Africa’s unique strengths:</a:t>
            </a:r>
          </a:p>
          <a:p>
            <a:pPr marL="228600" indent="-228600">
              <a:buFontTx/>
              <a:buChar char="•"/>
            </a:pPr>
            <a:r>
              <a:rPr lang="en-US" altLang="en-US"/>
              <a:t>The “Cradle” of humankind (Sterkfontein), and Modern Humans (Kalahari);</a:t>
            </a:r>
          </a:p>
          <a:p>
            <a:pPr marL="228600" indent="-228600">
              <a:buFontTx/>
              <a:buChar char="•"/>
            </a:pPr>
            <a:r>
              <a:rPr lang="en-US" altLang="en-US"/>
              <a:t>A Microcosm of a multi-ethnic multi-cultural “colourful” world that finds strength in cultural diversity;</a:t>
            </a:r>
          </a:p>
          <a:p>
            <a:pPr marL="228600" indent="-228600">
              <a:buFontTx/>
              <a:buChar char="•"/>
            </a:pPr>
            <a:r>
              <a:rPr lang="en-US" altLang="en-US"/>
              <a:t>A nation rich in historical experience - a disastrous human history presenting a powerful messages for the future;</a:t>
            </a:r>
          </a:p>
          <a:p>
            <a:pPr marL="228600" indent="-228600">
              <a:buFontTx/>
              <a:buChar char="•"/>
            </a:pPr>
            <a:r>
              <a:rPr lang="en-US" altLang="en-US"/>
              <a:t>A land rich in natural resources – human and other;</a:t>
            </a:r>
          </a:p>
          <a:p>
            <a:pPr marL="228600" indent="-228600">
              <a:buFontTx/>
              <a:buChar char="•"/>
            </a:pPr>
            <a:r>
              <a:rPr lang="en-US" altLang="en-US"/>
              <a:t>A significant “First Economy” that can contribute to “Second Economy” development – if allowed to, and encouraged to do so.</a:t>
            </a:r>
          </a:p>
          <a:p>
            <a:pPr marL="228600" indent="-228600">
              <a:buFontTx/>
              <a:buAutoNum type="arabicPeriod"/>
            </a:pPr>
            <a:r>
              <a:rPr lang="en-US" altLang="en-US" b="1"/>
              <a:t>South Africa’s risks:</a:t>
            </a:r>
          </a:p>
          <a:p>
            <a:pPr marL="588963" lvl="1" indent="-228600">
              <a:buFontTx/>
              <a:buChar char="•"/>
            </a:pPr>
            <a:r>
              <a:rPr lang="en-US" altLang="en-US"/>
              <a:t>Failure to raise the national level of human development;</a:t>
            </a:r>
          </a:p>
          <a:p>
            <a:pPr marL="588963" lvl="1" indent="-228600">
              <a:buFontTx/>
              <a:buChar char="•"/>
            </a:pPr>
            <a:r>
              <a:rPr lang="en-US" altLang="en-US"/>
              <a:t>The consequential response of the massive “Second Economy” to its “exclusion” from “First Economy” advantages;</a:t>
            </a:r>
          </a:p>
          <a:p>
            <a:pPr marL="588963" lvl="1" indent="-228600">
              <a:buFontTx/>
              <a:buChar char="•"/>
            </a:pPr>
            <a:r>
              <a:rPr lang="en-US" altLang="en-US"/>
              <a:t>Failure to build the tools required for inclusive human development – affordable effective ICTs. </a:t>
            </a:r>
          </a:p>
          <a:p>
            <a:pPr marL="228600" indent="-228600">
              <a:buFontTx/>
              <a:buAutoNum type="arabicPeriod"/>
            </a:pPr>
            <a:r>
              <a:rPr lang="en-US" altLang="en-US" b="1"/>
              <a:t>South Africa’s opportunity:</a:t>
            </a:r>
            <a:r>
              <a:rPr lang="en-US" altLang="en-US"/>
              <a:t> Use the intellectual capacity of South Africa’s “First Economy” to build the ICT infrastructures that will address the knowledge access needs of South Africa’s “Second Economy” – true ICTs4D4ALL, addressing leading edge economic challenges, and developing country demands simultaneously, effectively.</a:t>
            </a:r>
          </a:p>
        </p:txBody>
      </p:sp>
    </p:spTree>
    <p:extLst>
      <p:ext uri="{BB962C8B-B14F-4D97-AF65-F5344CB8AC3E}">
        <p14:creationId xmlns:p14="http://schemas.microsoft.com/office/powerpoint/2010/main" val="38451834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22" name="Rectangle 2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997075"/>
            <a:ext cx="7772400" cy="1431925"/>
          </a:xfrm>
        </p:spPr>
        <p:txBody>
          <a:bodyPr anchor="b" anchorCtr="1"/>
          <a:lstStyle>
            <a:lvl1pPr algn="ctr">
              <a:defRPr/>
            </a:lvl1pPr>
          </a:lstStyle>
          <a:p>
            <a:pPr lvl="0"/>
            <a:r>
              <a:rPr lang="en-GB" altLang="en-US" noProof="0"/>
              <a:t>Click to edit Master title style</a:t>
            </a:r>
          </a:p>
        </p:txBody>
      </p:sp>
      <p:sp>
        <p:nvSpPr>
          <p:cNvPr id="286723" name="Rectangle 3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pPr lvl="0"/>
            <a:r>
              <a:rPr lang="en-GB" altLang="en-US" noProof="0"/>
              <a:t>Click to edit Master subtitle style</a:t>
            </a:r>
          </a:p>
        </p:txBody>
      </p:sp>
      <p:sp>
        <p:nvSpPr>
          <p:cNvPr id="286724" name="Freeform 4"/>
          <p:cNvSpPr>
            <a:spLocks/>
          </p:cNvSpPr>
          <p:nvPr/>
        </p:nvSpPr>
        <p:spPr bwMode="auto">
          <a:xfrm>
            <a:off x="285750" y="2803525"/>
            <a:ext cx="1588" cy="3035300"/>
          </a:xfrm>
          <a:custGeom>
            <a:avLst/>
            <a:gdLst>
              <a:gd name="T0" fmla="*/ 0 h 1912"/>
              <a:gd name="T1" fmla="*/ 6 h 1912"/>
              <a:gd name="T2" fmla="*/ 6 h 1912"/>
              <a:gd name="T3" fmla="*/ 60 h 1912"/>
              <a:gd name="T4" fmla="*/ 1912 h 1912"/>
              <a:gd name="T5" fmla="*/ 1912 h 1912"/>
              <a:gd name="T6" fmla="*/ 0 h 1912"/>
              <a:gd name="T7" fmla="*/ 0 h 1912"/>
            </a:gdLst>
            <a:ahLst/>
            <a:cxnLst>
              <a:cxn ang="0">
                <a:pos x="0" y="T0"/>
              </a:cxn>
              <a:cxn ang="0">
                <a:pos x="0" y="T1"/>
              </a:cxn>
              <a:cxn ang="0">
                <a:pos x="0" y="T2"/>
              </a:cxn>
              <a:cxn ang="0">
                <a:pos x="0" y="T3"/>
              </a:cxn>
              <a:cxn ang="0">
                <a:pos x="0" y="T4"/>
              </a:cxn>
              <a:cxn ang="0">
                <a:pos x="0" y="T5"/>
              </a:cxn>
              <a:cxn ang="0">
                <a:pos x="0" y="T6"/>
              </a:cxn>
              <a:cxn ang="0">
                <a:pos x="0" y="T7"/>
              </a:cxn>
            </a:cxnLst>
            <a:rect l="0" t="0" r="r" b="b"/>
            <a:pathLst>
              <a:path h="1912">
                <a:moveTo>
                  <a:pt x="0" y="0"/>
                </a:moveTo>
                <a:lnTo>
                  <a:pt x="0" y="6"/>
                </a:lnTo>
                <a:lnTo>
                  <a:pt x="0" y="6"/>
                </a:lnTo>
                <a:lnTo>
                  <a:pt x="0" y="60"/>
                </a:lnTo>
                <a:lnTo>
                  <a:pt x="0" y="1912"/>
                </a:lnTo>
                <a:lnTo>
                  <a:pt x="0" y="1912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solidFill>
            <a:srgbClr val="6BBA2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286725" name="Rectangle 5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286726" name="Rectangle 6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 b="0"/>
            </a:lvl1pPr>
          </a:lstStyle>
          <a:p>
            <a:fld id="{548D3CDD-E9EB-4877-BBB1-C13A2274D516}" type="slidenum">
              <a:rPr lang="en-GB" altLang="en-US"/>
              <a:pPr/>
              <a:t>‹#›</a:t>
            </a:fld>
            <a:endParaRPr lang="en-GB" altLang="en-US"/>
          </a:p>
        </p:txBody>
      </p:sp>
      <p:sp>
        <p:nvSpPr>
          <p:cNvPr id="286727" name="Rectangle 7"/>
          <p:cNvSpPr>
            <a:spLocks noGrp="1" noChangeArrowheads="1"/>
          </p:cNvSpPr>
          <p:nvPr>
            <p:ph type="dt" sz="quarter" idx="2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</p:spTree>
  </p:cSld>
  <p:clrMapOvr>
    <a:masterClrMapping/>
  </p:clrMapOvr>
  <p:transition spd="med" advTm="9000">
    <p:pull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574654513"/>
      </p:ext>
    </p:extLst>
  </p:cSld>
  <p:clrMapOvr>
    <a:masterClrMapping/>
  </p:clrMapOvr>
  <p:transition spd="med" advTm="9000">
    <p:pull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92100"/>
            <a:ext cx="2057400" cy="57277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92100"/>
            <a:ext cx="6019800" cy="5727700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591634691"/>
      </p:ext>
    </p:extLst>
  </p:cSld>
  <p:clrMapOvr>
    <a:masterClrMapping/>
  </p:clrMapOvr>
  <p:transition spd="med" advTm="9000">
    <p:pull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22" name="Rectangle 2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997075"/>
            <a:ext cx="7772400" cy="1431925"/>
          </a:xfrm>
        </p:spPr>
        <p:txBody>
          <a:bodyPr anchor="b" anchorCtr="1"/>
          <a:lstStyle>
            <a:lvl1pPr algn="ctr">
              <a:defRPr/>
            </a:lvl1pPr>
          </a:lstStyle>
          <a:p>
            <a:pPr lvl="0"/>
            <a:r>
              <a:rPr lang="en-GB" altLang="en-US" noProof="0"/>
              <a:t>Click to edit Master title style</a:t>
            </a:r>
          </a:p>
        </p:txBody>
      </p:sp>
      <p:sp>
        <p:nvSpPr>
          <p:cNvPr id="286723" name="Rectangle 3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pPr lvl="0"/>
            <a:r>
              <a:rPr lang="en-GB" altLang="en-US" noProof="0"/>
              <a:t>Click to edit Master subtitle style</a:t>
            </a:r>
          </a:p>
        </p:txBody>
      </p:sp>
      <p:sp>
        <p:nvSpPr>
          <p:cNvPr id="286724" name="Freeform 4"/>
          <p:cNvSpPr>
            <a:spLocks/>
          </p:cNvSpPr>
          <p:nvPr/>
        </p:nvSpPr>
        <p:spPr bwMode="auto">
          <a:xfrm>
            <a:off x="285750" y="2803525"/>
            <a:ext cx="1588" cy="3035300"/>
          </a:xfrm>
          <a:custGeom>
            <a:avLst/>
            <a:gdLst>
              <a:gd name="T0" fmla="*/ 0 h 1912"/>
              <a:gd name="T1" fmla="*/ 6 h 1912"/>
              <a:gd name="T2" fmla="*/ 6 h 1912"/>
              <a:gd name="T3" fmla="*/ 60 h 1912"/>
              <a:gd name="T4" fmla="*/ 1912 h 1912"/>
              <a:gd name="T5" fmla="*/ 1912 h 1912"/>
              <a:gd name="T6" fmla="*/ 0 h 1912"/>
              <a:gd name="T7" fmla="*/ 0 h 1912"/>
            </a:gdLst>
            <a:ahLst/>
            <a:cxnLst>
              <a:cxn ang="0">
                <a:pos x="0" y="T0"/>
              </a:cxn>
              <a:cxn ang="0">
                <a:pos x="0" y="T1"/>
              </a:cxn>
              <a:cxn ang="0">
                <a:pos x="0" y="T2"/>
              </a:cxn>
              <a:cxn ang="0">
                <a:pos x="0" y="T3"/>
              </a:cxn>
              <a:cxn ang="0">
                <a:pos x="0" y="T4"/>
              </a:cxn>
              <a:cxn ang="0">
                <a:pos x="0" y="T5"/>
              </a:cxn>
              <a:cxn ang="0">
                <a:pos x="0" y="T6"/>
              </a:cxn>
              <a:cxn ang="0">
                <a:pos x="0" y="T7"/>
              </a:cxn>
            </a:cxnLst>
            <a:rect l="0" t="0" r="r" b="b"/>
            <a:pathLst>
              <a:path h="1912">
                <a:moveTo>
                  <a:pt x="0" y="0"/>
                </a:moveTo>
                <a:lnTo>
                  <a:pt x="0" y="6"/>
                </a:lnTo>
                <a:lnTo>
                  <a:pt x="0" y="6"/>
                </a:lnTo>
                <a:lnTo>
                  <a:pt x="0" y="60"/>
                </a:lnTo>
                <a:lnTo>
                  <a:pt x="0" y="1912"/>
                </a:lnTo>
                <a:lnTo>
                  <a:pt x="0" y="1912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solidFill>
            <a:srgbClr val="6BBA2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286725" name="Rectangle 5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286726" name="Rectangle 6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 b="0"/>
            </a:lvl1pPr>
          </a:lstStyle>
          <a:p>
            <a:fld id="{548D3CDD-E9EB-4877-BBB1-C13A2274D516}" type="slidenum">
              <a:rPr lang="en-GB" altLang="en-US"/>
              <a:pPr/>
              <a:t>‹#›</a:t>
            </a:fld>
            <a:endParaRPr lang="en-GB" altLang="en-US"/>
          </a:p>
        </p:txBody>
      </p:sp>
      <p:sp>
        <p:nvSpPr>
          <p:cNvPr id="286727" name="Rectangle 7"/>
          <p:cNvSpPr>
            <a:spLocks noGrp="1" noChangeArrowheads="1"/>
          </p:cNvSpPr>
          <p:nvPr>
            <p:ph type="dt" sz="quarter" idx="2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545217788"/>
      </p:ext>
    </p:extLst>
  </p:cSld>
  <p:clrMapOvr>
    <a:masterClrMapping/>
  </p:clrMapOvr>
  <p:transition spd="med" advTm="9000">
    <p:pull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138947305"/>
      </p:ext>
    </p:extLst>
  </p:cSld>
  <p:clrMapOvr>
    <a:masterClrMapping/>
  </p:clrMapOvr>
  <p:transition spd="med" advTm="9000">
    <p:pull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203401876"/>
      </p:ext>
    </p:extLst>
  </p:cSld>
  <p:clrMapOvr>
    <a:masterClrMapping/>
  </p:clrMapOvr>
  <p:transition spd="med" advTm="9000">
    <p:pull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05000"/>
            <a:ext cx="4038600" cy="41148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05000"/>
            <a:ext cx="4038600" cy="41148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68806325"/>
      </p:ext>
    </p:extLst>
  </p:cSld>
  <p:clrMapOvr>
    <a:masterClrMapping/>
  </p:clrMapOvr>
  <p:transition spd="med" advTm="9000">
    <p:pull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6995105"/>
      </p:ext>
    </p:extLst>
  </p:cSld>
  <p:clrMapOvr>
    <a:masterClrMapping/>
  </p:clrMapOvr>
  <p:transition spd="med" advTm="9000">
    <p:pull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46511401"/>
      </p:ext>
    </p:extLst>
  </p:cSld>
  <p:clrMapOvr>
    <a:masterClrMapping/>
  </p:clrMapOvr>
  <p:transition spd="med" advTm="9000">
    <p:pull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674963132"/>
      </p:ext>
    </p:extLst>
  </p:cSld>
  <p:clrMapOvr>
    <a:masterClrMapping/>
  </p:clrMapOvr>
  <p:transition spd="med" advTm="9000">
    <p:pull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348008261"/>
      </p:ext>
    </p:extLst>
  </p:cSld>
  <p:clrMapOvr>
    <a:masterClrMapping/>
  </p:clrMapOvr>
  <p:transition spd="med" advTm="9000">
    <p:pull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45810464"/>
      </p:ext>
    </p:extLst>
  </p:cSld>
  <p:clrMapOvr>
    <a:masterClrMapping/>
  </p:clrMapOvr>
  <p:transition spd="med" advTm="9000">
    <p:pull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467867654"/>
      </p:ext>
    </p:extLst>
  </p:cSld>
  <p:clrMapOvr>
    <a:masterClrMapping/>
  </p:clrMapOvr>
  <p:transition spd="med" advTm="9000">
    <p:pull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247330603"/>
      </p:ext>
    </p:extLst>
  </p:cSld>
  <p:clrMapOvr>
    <a:masterClrMapping/>
  </p:clrMapOvr>
  <p:transition spd="med" advTm="9000">
    <p:pull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92100"/>
            <a:ext cx="2057400" cy="57277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92100"/>
            <a:ext cx="6019800" cy="5727700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518058140"/>
      </p:ext>
    </p:extLst>
  </p:cSld>
  <p:clrMapOvr>
    <a:masterClrMapping/>
  </p:clrMapOvr>
  <p:transition spd="med" advTm="9000">
    <p:pull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286000"/>
            <a:ext cx="7772400" cy="11430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noProof="0"/>
              <a:t>Click to edit Master title style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pPr lvl="0"/>
            <a:r>
              <a:rPr lang="en-US" noProof="0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1" hangingPunct="1">
              <a:defRPr>
                <a:latin typeface="Calibri" pitchFamily="34" charset="0"/>
                <a:cs typeface="Arial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1" hangingPunct="1">
              <a:defRPr>
                <a:latin typeface="Calibri" pitchFamily="34" charset="0"/>
                <a:cs typeface="Arial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1" hangingPunct="1">
              <a:defRPr>
                <a:latin typeface="Calibri" pitchFamily="34" charset="0"/>
                <a:cs typeface="Arial" charset="0"/>
              </a:defRPr>
            </a:lvl1pPr>
          </a:lstStyle>
          <a:p>
            <a:pPr>
              <a:defRPr/>
            </a:pPr>
            <a:fld id="{5EC1EBF0-4F22-4FB7-85C6-DEBE80F160A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48760669"/>
      </p:ext>
    </p:extLst>
  </p:cSld>
  <p:clrMapOvr>
    <a:masterClrMapping/>
  </p:clrMapOvr>
  <p:transition spd="slow">
    <p:push dir="u"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1" hangingPunct="1">
              <a:defRPr>
                <a:latin typeface="Calibri" pitchFamily="34" charset="0"/>
                <a:cs typeface="Arial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1" hangingPunct="1">
              <a:defRPr>
                <a:latin typeface="Calibri" pitchFamily="34" charset="0"/>
                <a:cs typeface="Arial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1" hangingPunct="1">
              <a:defRPr>
                <a:latin typeface="Calibri" pitchFamily="34" charset="0"/>
                <a:cs typeface="Arial" charset="0"/>
              </a:defRPr>
            </a:lvl1pPr>
          </a:lstStyle>
          <a:p>
            <a:pPr>
              <a:defRPr/>
            </a:pPr>
            <a:fld id="{67389A67-5A29-4C6A-93E8-A8264ACC986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47843713"/>
      </p:ext>
    </p:extLst>
  </p:cSld>
  <p:clrMapOvr>
    <a:masterClrMapping/>
  </p:clrMapOvr>
  <p:transition spd="slow">
    <p:push dir="u"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1" hangingPunct="1">
              <a:defRPr>
                <a:latin typeface="Calibri" pitchFamily="34" charset="0"/>
                <a:cs typeface="Arial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1" hangingPunct="1">
              <a:defRPr>
                <a:latin typeface="Calibri" pitchFamily="34" charset="0"/>
                <a:cs typeface="Arial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1" hangingPunct="1">
              <a:defRPr>
                <a:latin typeface="Calibri" pitchFamily="34" charset="0"/>
                <a:cs typeface="Arial" charset="0"/>
              </a:defRPr>
            </a:lvl1pPr>
          </a:lstStyle>
          <a:p>
            <a:pPr>
              <a:defRPr/>
            </a:pPr>
            <a:fld id="{09CBCA67-E1C8-4E8E-B5C7-C4FBF661DD6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50670965"/>
      </p:ext>
    </p:extLst>
  </p:cSld>
  <p:clrMapOvr>
    <a:masterClrMapping/>
  </p:clrMapOvr>
  <p:transition spd="slow">
    <p:push dir="u"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1" hangingPunct="1">
              <a:defRPr>
                <a:latin typeface="Calibri" pitchFamily="34" charset="0"/>
                <a:cs typeface="Arial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1" hangingPunct="1">
              <a:defRPr>
                <a:latin typeface="Calibri" pitchFamily="34" charset="0"/>
                <a:cs typeface="Arial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1" hangingPunct="1">
              <a:defRPr>
                <a:latin typeface="Calibri" pitchFamily="34" charset="0"/>
                <a:cs typeface="Arial" charset="0"/>
              </a:defRPr>
            </a:lvl1pPr>
          </a:lstStyle>
          <a:p>
            <a:pPr>
              <a:defRPr/>
            </a:pPr>
            <a:fld id="{D1983729-A170-4120-8F47-8E04A1D9B8C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80292966"/>
      </p:ext>
    </p:extLst>
  </p:cSld>
  <p:clrMapOvr>
    <a:masterClrMapping/>
  </p:clrMapOvr>
  <p:transition spd="slow">
    <p:push dir="u"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1" hangingPunct="1">
              <a:defRPr>
                <a:latin typeface="Calibri" pitchFamily="34" charset="0"/>
                <a:cs typeface="Arial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1" hangingPunct="1">
              <a:defRPr>
                <a:latin typeface="Calibri" pitchFamily="34" charset="0"/>
                <a:cs typeface="Arial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1" hangingPunct="1">
              <a:defRPr>
                <a:latin typeface="Calibri" pitchFamily="34" charset="0"/>
                <a:cs typeface="Arial" charset="0"/>
              </a:defRPr>
            </a:lvl1pPr>
          </a:lstStyle>
          <a:p>
            <a:pPr>
              <a:defRPr/>
            </a:pPr>
            <a:fld id="{01136328-9B35-4973-86B4-4820CFE3D5D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91652663"/>
      </p:ext>
    </p:extLst>
  </p:cSld>
  <p:clrMapOvr>
    <a:masterClrMapping/>
  </p:clrMapOvr>
  <p:transition spd="slow">
    <p:push dir="u"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1" hangingPunct="1">
              <a:defRPr>
                <a:latin typeface="Calibri" pitchFamily="34" charset="0"/>
                <a:cs typeface="Arial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1" hangingPunct="1">
              <a:defRPr>
                <a:latin typeface="Calibri" pitchFamily="34" charset="0"/>
                <a:cs typeface="Arial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1" hangingPunct="1">
              <a:defRPr>
                <a:latin typeface="Calibri" pitchFamily="34" charset="0"/>
                <a:cs typeface="Arial" charset="0"/>
              </a:defRPr>
            </a:lvl1pPr>
          </a:lstStyle>
          <a:p>
            <a:pPr>
              <a:defRPr/>
            </a:pPr>
            <a:fld id="{7C6F42AD-6663-48D8-908E-17D1750E228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7853940"/>
      </p:ext>
    </p:extLst>
  </p:cSld>
  <p:clrMapOvr>
    <a:masterClrMapping/>
  </p:clrMapOvr>
  <p:transition spd="slow">
    <p:push dir="u"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1" hangingPunct="1">
              <a:defRPr>
                <a:latin typeface="Calibri" pitchFamily="34" charset="0"/>
                <a:cs typeface="Arial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1" hangingPunct="1">
              <a:defRPr>
                <a:latin typeface="Calibri" pitchFamily="34" charset="0"/>
                <a:cs typeface="Arial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1" hangingPunct="1">
              <a:defRPr>
                <a:latin typeface="Calibri" pitchFamily="34" charset="0"/>
                <a:cs typeface="Arial" charset="0"/>
              </a:defRPr>
            </a:lvl1pPr>
          </a:lstStyle>
          <a:p>
            <a:pPr>
              <a:defRPr/>
            </a:pPr>
            <a:fld id="{4730ED0D-1A10-4295-8D6B-42391CC1945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8439440"/>
      </p:ext>
    </p:extLst>
  </p:cSld>
  <p:clrMapOvr>
    <a:masterClrMapping/>
  </p:clrMapOvr>
  <p:transition spd="slow">
    <p:push dir="u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183433288"/>
      </p:ext>
    </p:extLst>
  </p:cSld>
  <p:clrMapOvr>
    <a:masterClrMapping/>
  </p:clrMapOvr>
  <p:transition spd="med" advTm="9000">
    <p:pull/>
  </p:transition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1" hangingPunct="1">
              <a:defRPr>
                <a:latin typeface="Calibri" pitchFamily="34" charset="0"/>
                <a:cs typeface="Arial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1" hangingPunct="1">
              <a:defRPr>
                <a:latin typeface="Calibri" pitchFamily="34" charset="0"/>
                <a:cs typeface="Arial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1" hangingPunct="1">
              <a:defRPr>
                <a:latin typeface="Calibri" pitchFamily="34" charset="0"/>
                <a:cs typeface="Arial" charset="0"/>
              </a:defRPr>
            </a:lvl1pPr>
          </a:lstStyle>
          <a:p>
            <a:pPr>
              <a:defRPr/>
            </a:pPr>
            <a:fld id="{F7BE65E2-6A2B-40D5-A8BF-F348C3CF36C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85130785"/>
      </p:ext>
    </p:extLst>
  </p:cSld>
  <p:clrMapOvr>
    <a:masterClrMapping/>
  </p:clrMapOvr>
  <p:transition spd="slow">
    <p:push dir="u"/>
  </p:transition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ZA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1" hangingPunct="1">
              <a:defRPr>
                <a:latin typeface="Calibri" pitchFamily="34" charset="0"/>
                <a:cs typeface="Arial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1" hangingPunct="1">
              <a:defRPr>
                <a:latin typeface="Calibri" pitchFamily="34" charset="0"/>
                <a:cs typeface="Arial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1" hangingPunct="1">
              <a:defRPr>
                <a:latin typeface="Calibri" pitchFamily="34" charset="0"/>
                <a:cs typeface="Arial" charset="0"/>
              </a:defRPr>
            </a:lvl1pPr>
          </a:lstStyle>
          <a:p>
            <a:pPr>
              <a:defRPr/>
            </a:pPr>
            <a:fld id="{37FAAAA6-1EED-4BFB-925E-092696C1B94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09058163"/>
      </p:ext>
    </p:extLst>
  </p:cSld>
  <p:clrMapOvr>
    <a:masterClrMapping/>
  </p:clrMapOvr>
  <p:transition spd="slow">
    <p:push dir="u"/>
  </p:transition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1" hangingPunct="1">
              <a:defRPr>
                <a:latin typeface="Calibri" pitchFamily="34" charset="0"/>
                <a:cs typeface="Arial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1" hangingPunct="1">
              <a:defRPr>
                <a:latin typeface="Calibri" pitchFamily="34" charset="0"/>
                <a:cs typeface="Arial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1" hangingPunct="1">
              <a:defRPr>
                <a:latin typeface="Calibri" pitchFamily="34" charset="0"/>
                <a:cs typeface="Arial" charset="0"/>
              </a:defRPr>
            </a:lvl1pPr>
          </a:lstStyle>
          <a:p>
            <a:pPr>
              <a:defRPr/>
            </a:pPr>
            <a:fld id="{4A1E9661-0CE2-483F-B7ED-43B38BD4782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53342466"/>
      </p:ext>
    </p:extLst>
  </p:cSld>
  <p:clrMapOvr>
    <a:masterClrMapping/>
  </p:clrMapOvr>
  <p:transition spd="slow">
    <p:push dir="u"/>
  </p:transition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1" hangingPunct="1">
              <a:defRPr>
                <a:latin typeface="Calibri" pitchFamily="34" charset="0"/>
                <a:cs typeface="Arial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1" hangingPunct="1">
              <a:defRPr>
                <a:latin typeface="Calibri" pitchFamily="34" charset="0"/>
                <a:cs typeface="Arial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1" hangingPunct="1">
              <a:defRPr>
                <a:latin typeface="Calibri" pitchFamily="34" charset="0"/>
                <a:cs typeface="Arial" charset="0"/>
              </a:defRPr>
            </a:lvl1pPr>
          </a:lstStyle>
          <a:p>
            <a:pPr>
              <a:defRPr/>
            </a:pPr>
            <a:fld id="{4D22D72A-A0C5-4AF7-85FC-ABB642D40EC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26303365"/>
      </p:ext>
    </p:extLst>
  </p:cSld>
  <p:clrMapOvr>
    <a:masterClrMapping/>
  </p:clrMapOvr>
  <p:transition spd="slow">
    <p:push dir="u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05000"/>
            <a:ext cx="4038600" cy="41148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05000"/>
            <a:ext cx="4038600" cy="41148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527068753"/>
      </p:ext>
    </p:extLst>
  </p:cSld>
  <p:clrMapOvr>
    <a:masterClrMapping/>
  </p:clrMapOvr>
  <p:transition spd="med" advTm="9000">
    <p:pull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695950980"/>
      </p:ext>
    </p:extLst>
  </p:cSld>
  <p:clrMapOvr>
    <a:masterClrMapping/>
  </p:clrMapOvr>
  <p:transition spd="med" advTm="9000">
    <p:pull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642533219"/>
      </p:ext>
    </p:extLst>
  </p:cSld>
  <p:clrMapOvr>
    <a:masterClrMapping/>
  </p:clrMapOvr>
  <p:transition spd="med" advTm="9000">
    <p:pull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978294755"/>
      </p:ext>
    </p:extLst>
  </p:cSld>
  <p:clrMapOvr>
    <a:masterClrMapping/>
  </p:clrMapOvr>
  <p:transition spd="med" advTm="9000">
    <p:pull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723458307"/>
      </p:ext>
    </p:extLst>
  </p:cSld>
  <p:clrMapOvr>
    <a:masterClrMapping/>
  </p:clrMapOvr>
  <p:transition spd="med" advTm="9000">
    <p:pull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616019581"/>
      </p:ext>
    </p:extLst>
  </p:cSld>
  <p:clrMapOvr>
    <a:masterClrMapping/>
  </p:clrMapOvr>
  <p:transition spd="med" advTm="9000">
    <p:pull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>
            <a:duotone>
              <a:schemeClr val="bg1"/>
              <a:srgbClr val="FFFFFF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569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92100"/>
            <a:ext cx="8229600" cy="1384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/>
              <a:t>Click to edit Master title style</a:t>
            </a:r>
          </a:p>
        </p:txBody>
      </p:sp>
      <p:sp>
        <p:nvSpPr>
          <p:cNvPr id="28569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905000"/>
            <a:ext cx="82296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/>
              <a:t>Click to edit Master text styles</a:t>
            </a:r>
          </a:p>
          <a:p>
            <a:pPr lvl="1"/>
            <a:r>
              <a:rPr lang="en-GB" altLang="en-US"/>
              <a:t>Second level</a:t>
            </a:r>
          </a:p>
          <a:p>
            <a:pPr lvl="2"/>
            <a:r>
              <a:rPr lang="en-GB" altLang="en-US"/>
              <a:t>Third level</a:t>
            </a:r>
          </a:p>
          <a:p>
            <a:pPr lvl="3"/>
            <a:r>
              <a:rPr lang="en-GB" altLang="en-US"/>
              <a:t>Fourth level</a:t>
            </a:r>
          </a:p>
          <a:p>
            <a:pPr lvl="4"/>
            <a:r>
              <a:rPr lang="en-GB" altLang="en-US"/>
              <a:t>Fifth level</a:t>
            </a:r>
          </a:p>
        </p:txBody>
      </p:sp>
      <p:sp>
        <p:nvSpPr>
          <p:cNvPr id="28570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1pPr>
          </a:lstStyle>
          <a:p>
            <a:endParaRPr lang="en-GB" altLang="en-US"/>
          </a:p>
        </p:txBody>
      </p:sp>
      <p:sp>
        <p:nvSpPr>
          <p:cNvPr id="28570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1pPr>
          </a:lstStyle>
          <a:p>
            <a:endParaRPr lang="en-GB" altLang="en-US"/>
          </a:p>
        </p:txBody>
      </p:sp>
      <p:sp>
        <p:nvSpPr>
          <p:cNvPr id="28570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400" b="1"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1pPr>
          </a:lstStyle>
          <a:p>
            <a:endParaRPr lang="en-GB" altLang="en-US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50" r:id="rId1"/>
    <p:sldLayoutId id="2147483656" r:id="rId2"/>
    <p:sldLayoutId id="2147483657" r:id="rId3"/>
    <p:sldLayoutId id="2147483658" r:id="rId4"/>
    <p:sldLayoutId id="2147483659" r:id="rId5"/>
    <p:sldLayoutId id="2147483660" r:id="rId6"/>
    <p:sldLayoutId id="2147483661" r:id="rId7"/>
    <p:sldLayoutId id="2147483662" r:id="rId8"/>
    <p:sldLayoutId id="2147483663" r:id="rId9"/>
    <p:sldLayoutId id="2147483664" r:id="rId10"/>
    <p:sldLayoutId id="2147483665" r:id="rId11"/>
  </p:sldLayoutIdLst>
  <p:transition spd="med" advTm="9000">
    <p:pull/>
  </p:transition>
  <p:txStyles>
    <p:titleStyle>
      <a:lvl1pPr algn="l" rtl="0" fontAlgn="base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anose="020B0604030504040204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anose="020B0604030504040204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anose="020B0604030504040204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anose="020B0604030504040204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anose="020B0604030504040204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anose="020B0604030504040204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anose="020B0604030504040204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anose="020B0604030504040204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hlink"/>
        </a:buClr>
        <a:buSzPct val="120000"/>
        <a:buChar char="•"/>
        <a:defRPr sz="3200" kern="1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Tahoma" panose="020B0604030504040204" pitchFamily="34" charset="0"/>
        <a:buChar char="–"/>
        <a:defRPr sz="2800" kern="1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120000"/>
        <a:buChar char="•"/>
        <a:defRPr sz="2400" kern="1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Tahoma" panose="020B0604030504040204" pitchFamily="34" charset="0"/>
        <a:buChar char="–"/>
        <a:defRPr sz="2000" kern="1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anose="05000000000000000000" pitchFamily="2" charset="2"/>
        <a:buChar char="v"/>
        <a:defRPr sz="2000" kern="1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>
            <a:duotone>
              <a:schemeClr val="bg1"/>
              <a:srgbClr val="FFFFFF"/>
            </a:duotone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569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92100"/>
            <a:ext cx="8229600" cy="1384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/>
              <a:t>Click to edit Master title style</a:t>
            </a:r>
          </a:p>
        </p:txBody>
      </p:sp>
      <p:sp>
        <p:nvSpPr>
          <p:cNvPr id="28569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905000"/>
            <a:ext cx="82296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/>
              <a:t>Click to edit Master text styles</a:t>
            </a:r>
          </a:p>
          <a:p>
            <a:pPr lvl="1"/>
            <a:r>
              <a:rPr lang="en-GB" altLang="en-US"/>
              <a:t>Second level</a:t>
            </a:r>
          </a:p>
          <a:p>
            <a:pPr lvl="2"/>
            <a:r>
              <a:rPr lang="en-GB" altLang="en-US"/>
              <a:t>Third level</a:t>
            </a:r>
          </a:p>
          <a:p>
            <a:pPr lvl="3"/>
            <a:r>
              <a:rPr lang="en-GB" altLang="en-US"/>
              <a:t>Fourth level</a:t>
            </a:r>
          </a:p>
          <a:p>
            <a:pPr lvl="4"/>
            <a:r>
              <a:rPr lang="en-GB" altLang="en-US"/>
              <a:t>Fifth level</a:t>
            </a:r>
          </a:p>
        </p:txBody>
      </p:sp>
      <p:sp>
        <p:nvSpPr>
          <p:cNvPr id="28570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1pPr>
          </a:lstStyle>
          <a:p>
            <a:endParaRPr lang="en-GB" altLang="en-US"/>
          </a:p>
        </p:txBody>
      </p:sp>
      <p:sp>
        <p:nvSpPr>
          <p:cNvPr id="28570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1pPr>
          </a:lstStyle>
          <a:p>
            <a:endParaRPr lang="en-GB" altLang="en-US"/>
          </a:p>
        </p:txBody>
      </p:sp>
      <p:sp>
        <p:nvSpPr>
          <p:cNvPr id="28570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400" b="1"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1pPr>
          </a:lstStyle>
          <a:p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90828083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667" r:id="rId1"/>
    <p:sldLayoutId id="2147483668" r:id="rId2"/>
    <p:sldLayoutId id="2147483669" r:id="rId3"/>
    <p:sldLayoutId id="2147483670" r:id="rId4"/>
    <p:sldLayoutId id="2147483671" r:id="rId5"/>
    <p:sldLayoutId id="2147483672" r:id="rId6"/>
    <p:sldLayoutId id="2147483673" r:id="rId7"/>
    <p:sldLayoutId id="2147483674" r:id="rId8"/>
    <p:sldLayoutId id="2147483675" r:id="rId9"/>
    <p:sldLayoutId id="2147483676" r:id="rId10"/>
    <p:sldLayoutId id="2147483677" r:id="rId11"/>
  </p:sldLayoutIdLst>
  <p:transition spd="med" advTm="9000">
    <p:pull/>
  </p:transition>
  <p:txStyles>
    <p:titleStyle>
      <a:lvl1pPr algn="l" rtl="0" fontAlgn="base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anose="020B0604030504040204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anose="020B0604030504040204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anose="020B0604030504040204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anose="020B0604030504040204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anose="020B0604030504040204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anose="020B0604030504040204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anose="020B0604030504040204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anose="020B0604030504040204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hlink"/>
        </a:buClr>
        <a:buSzPct val="120000"/>
        <a:buChar char="•"/>
        <a:defRPr sz="3200" kern="1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Tahoma" panose="020B0604030504040204" pitchFamily="34" charset="0"/>
        <a:buChar char="–"/>
        <a:defRPr sz="2800" kern="1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120000"/>
        <a:buChar char="•"/>
        <a:defRPr sz="2400" kern="1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Tahoma" panose="020B0604030504040204" pitchFamily="34" charset="0"/>
        <a:buChar char="–"/>
        <a:defRPr sz="2000" kern="1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anose="05000000000000000000" pitchFamily="2" charset="2"/>
        <a:buChar char="v"/>
        <a:defRPr sz="2000" kern="1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44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400">
                <a:solidFill>
                  <a:srgbClr val="000000"/>
                </a:solidFill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024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0" hangingPunct="0">
              <a:defRPr sz="1400">
                <a:solidFill>
                  <a:srgbClr val="000000"/>
                </a:solidFill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024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400">
                <a:solidFill>
                  <a:srgbClr val="000000"/>
                </a:solidFill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fld id="{8BB361F6-ADD5-4FCF-A6B9-88199B7C80B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076683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</p:sldLayoutIdLst>
  <p:transition spd="slow">
    <p:push dir="u"/>
  </p:transition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Osaka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Osaka" pitchFamily="-32" charset="-128"/>
          <a:cs typeface="Osaka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Osaka" pitchFamily="-32" charset="-128"/>
          <a:cs typeface="Osaka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Osaka" pitchFamily="-32" charset="-128"/>
          <a:cs typeface="Osaka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Osaka" pitchFamily="-32" charset="-128"/>
          <a:cs typeface="Osaka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Osaka" pitchFamily="-32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Osaka" pitchFamily="-32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Osaka" pitchFamily="-32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Osaka" pitchFamily="-32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Osaka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  <a:cs typeface="Osak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  <a:cs typeface="Osak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  <a:cs typeface="Osak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  <a:cs typeface="Osak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o7lTdTWHv_8" TargetMode="Externa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gi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gif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2g254CZHsC4" TargetMode="Externa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8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economist.com/node/12510632" TargetMode="Externa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hyperlink" Target="http://www.economist.com/node/12407919" TargetMode="Externa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gif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3.gif"/><Relationship Id="rId4" Type="http://schemas.openxmlformats.org/officeDocument/2006/relationships/hyperlink" Target="http://www.sakan.org.za/Docs/MultiStakeholder_Forum.ppt" TargetMode="Externa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5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gif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7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0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3.jpeg"/><Relationship Id="rId4" Type="http://schemas.openxmlformats.org/officeDocument/2006/relationships/hyperlink" Target="http://www.htxt.co.za/2014/04/10/how-immigrants-are-helping-to-get-south-africa-online/" TargetMode="Externa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7" Type="http://schemas.openxmlformats.org/officeDocument/2006/relationships/image" Target="../media/image38.gif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7.jpeg"/><Relationship Id="rId5" Type="http://schemas.openxmlformats.org/officeDocument/2006/relationships/image" Target="../media/image36.gif"/><Relationship Id="rId4" Type="http://schemas.openxmlformats.org/officeDocument/2006/relationships/image" Target="../media/image35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0.jpe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.xml"/><Relationship Id="rId4" Type="http://schemas.openxmlformats.org/officeDocument/2006/relationships/hyperlink" Target="http://www.connectingforgood.org/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gif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4.jpe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6.gif"/><Relationship Id="rId4" Type="http://schemas.openxmlformats.org/officeDocument/2006/relationships/image" Target="../media/image43.gif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gif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gif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gif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projectisizwe.org/" TargetMode="External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7.gif"/><Relationship Id="rId4" Type="http://schemas.openxmlformats.org/officeDocument/2006/relationships/hyperlink" Target="https://vimeo.com/190650692" TargetMode="Externa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akan.org.za/" TargetMode="External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7.gif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gif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akan.org.za/SAKAN%20Complexities.pdf" TargetMode="External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8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gif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akan.org.za/SAKAN%20Complexities.pdf" TargetMode="External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9.jpe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akan.org.za/" TargetMode="External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www.youtube.com/watch?v=hiEUu-Is0Ao" TargetMode="External"/><Relationship Id="rId5" Type="http://schemas.openxmlformats.org/officeDocument/2006/relationships/hyperlink" Target="https://en.wikipedia.org/wiki/FeesMustFall" TargetMode="External"/><Relationship Id="rId4" Type="http://schemas.openxmlformats.org/officeDocument/2006/relationships/hyperlink" Target="http://www.timeslive.co.za/sundaytimes/stnews/2016/11/22/Almost-two-thirds-of-children-in-SA-living-below-upper-band-of-poverty-line" TargetMode="Externa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hyperlink" Target="https://emergingmarketshub.net/2015/03/11/favela-rising-the-entrepreneurial-spirit-of-the-brazils-slums/" TargetMode="External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1.xml"/><Relationship Id="rId5" Type="http://schemas.openxmlformats.org/officeDocument/2006/relationships/hyperlink" Target="https://www.epicpeople.org/digital-favelas/" TargetMode="External"/><Relationship Id="rId4" Type="http://schemas.openxmlformats.org/officeDocument/2006/relationships/hyperlink" Target="http://www.unwomen.org/en/news/stories/2013/6/rio-de-janeiro-apps-to-end-violence-in-favelas" TargetMode="Externa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1.xml"/><Relationship Id="rId4" Type="http://schemas.openxmlformats.org/officeDocument/2006/relationships/hyperlink" Target="https://vimeo.com/33672232" TargetMode="Externa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e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1.xml"/><Relationship Id="rId4" Type="http://schemas.openxmlformats.org/officeDocument/2006/relationships/hyperlink" Target="https://www.youtube.com/watch?v=6lmKFTadTk8" TargetMode="Externa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eg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1.xml"/><Relationship Id="rId4" Type="http://schemas.openxmlformats.org/officeDocument/2006/relationships/hyperlink" Target="mailto:walterbrown@afrihost.co.za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gi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i.org.za/depts/ci/pubs/pdf/general/gauge2016/2016_poster_high_res_FINAL.pdf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5" Type="http://schemas.openxmlformats.org/officeDocument/2006/relationships/hyperlink" Target="http://www.economist.com/node/21564414" TargetMode="External"/><Relationship Id="rId4" Type="http://schemas.microsoft.com/office/2007/relationships/hdphoto" Target="../media/hdphoto1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0" name="Text Box 20"/>
          <p:cNvSpPr txBox="1">
            <a:spLocks noChangeArrowheads="1"/>
          </p:cNvSpPr>
          <p:nvPr/>
        </p:nvSpPr>
        <p:spPr bwMode="auto">
          <a:xfrm>
            <a:off x="268288" y="1"/>
            <a:ext cx="8736012" cy="2117558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rgbClr val="000000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800000"/>
                </a:solidFill>
              </a14:hiddenFill>
            </a:ext>
            <a:ext uri="{91240B29-F687-4F45-9708-019B960494DF}">
              <a14:hiddenLine xmlns:a14="http://schemas.microsoft.com/office/drawing/2010/main" w="222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000" tIns="0" rIns="18000" bIns="0" anchor="ctr"/>
          <a:lstStyle/>
          <a:p>
            <a:pPr marL="0" marR="0" lvl="0" indent="0" algn="ctr" defTabSz="914400" rtl="0" eaLnBrk="1" fontAlgn="base" latinLnBrk="0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en-US" sz="60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ahoma" panose="020B0604030504040204" pitchFamily="34" charset="0"/>
                <a:ea typeface="+mn-ea"/>
                <a:cs typeface="+mn-cs"/>
              </a:rPr>
              <a:t>Building South Africa’s Future</a:t>
            </a:r>
            <a:endParaRPr kumimoji="0" lang="en-US" altLang="en-US" sz="6000" b="1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Tahoma" panose="020B0604030504040204" pitchFamily="34" charset="0"/>
              <a:ea typeface="+mn-ea"/>
              <a:cs typeface="+mn-cs"/>
            </a:endParaRPr>
          </a:p>
        </p:txBody>
      </p:sp>
      <p:sp>
        <p:nvSpPr>
          <p:cNvPr id="522262" name="Text Box 22"/>
          <p:cNvSpPr txBox="1">
            <a:spLocks noChangeArrowheads="1"/>
          </p:cNvSpPr>
          <p:nvPr/>
        </p:nvSpPr>
        <p:spPr bwMode="auto">
          <a:xfrm>
            <a:off x="64294" y="2117559"/>
            <a:ext cx="9144000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800000"/>
                </a:solidFill>
              </a14:hiddenFill>
            </a:ext>
            <a:ext uri="{91240B29-F687-4F45-9708-019B960494DF}">
              <a14:hiddenLine xmlns:a14="http://schemas.microsoft.com/office/drawing/2010/main" w="222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ahoma" panose="020B0604030504040204" pitchFamily="34" charset="0"/>
                <a:ea typeface="+mn-ea"/>
                <a:cs typeface="+mn-cs"/>
              </a:rPr>
              <a:t>From the Bottom Up</a:t>
            </a:r>
            <a:endParaRPr kumimoji="0" lang="en-US" altLang="en-US" sz="36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Tahoma" panose="020B0604030504040204" pitchFamily="34" charset="0"/>
              <a:ea typeface="+mn-ea"/>
              <a:cs typeface="+mn-cs"/>
            </a:endParaRPr>
          </a:p>
        </p:txBody>
      </p:sp>
      <p:sp>
        <p:nvSpPr>
          <p:cNvPr id="4" name="Text Box 22"/>
          <p:cNvSpPr txBox="1">
            <a:spLocks noChangeArrowheads="1"/>
          </p:cNvSpPr>
          <p:nvPr/>
        </p:nvSpPr>
        <p:spPr bwMode="auto">
          <a:xfrm>
            <a:off x="19324" y="3311788"/>
            <a:ext cx="9144000" cy="15696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800000"/>
                </a:solidFill>
              </a14:hiddenFill>
            </a:ext>
            <a:ext uri="{91240B29-F687-4F45-9708-019B960494DF}">
              <a14:hiddenLine xmlns:a14="http://schemas.microsoft.com/office/drawing/2010/main" w="222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ts val="12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ahoma" panose="020B0604030504040204" pitchFamily="34" charset="0"/>
                <a:ea typeface="+mn-ea"/>
                <a:cs typeface="+mn-cs"/>
              </a:rPr>
              <a:t>Through Children, Communities, Youth and ICT</a:t>
            </a:r>
          </a:p>
        </p:txBody>
      </p:sp>
      <p:sp>
        <p:nvSpPr>
          <p:cNvPr id="5" name="Text Box 22"/>
          <p:cNvSpPr txBox="1">
            <a:spLocks noChangeArrowheads="1"/>
          </p:cNvSpPr>
          <p:nvPr/>
        </p:nvSpPr>
        <p:spPr bwMode="auto">
          <a:xfrm>
            <a:off x="4334" y="5474316"/>
            <a:ext cx="9144000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800000"/>
                </a:solidFill>
              </a14:hiddenFill>
            </a:ext>
            <a:ext uri="{91240B29-F687-4F45-9708-019B960494DF}">
              <a14:hiddenLine xmlns:a14="http://schemas.microsoft.com/office/drawing/2010/main" w="222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ahoma" panose="020B0604030504040204" pitchFamily="34" charset="0"/>
                <a:ea typeface="+mn-ea"/>
                <a:cs typeface="+mn-cs"/>
              </a:rPr>
              <a:t>The Role and Use of the Universal Service Fund</a:t>
            </a:r>
            <a:endParaRPr kumimoji="0" lang="en-US" altLang="en-US" sz="36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Tahoma" panose="020B060403050404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08906445"/>
      </p:ext>
    </p:extLst>
  </p:cSld>
  <p:clrMapOvr>
    <a:masterClrMapping/>
  </p:clrMapOvr>
  <p:transition spd="med">
    <p:pull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68313" y="6123325"/>
            <a:ext cx="789619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400" dirty="0">
                <a:hlinkClick r:id="rId3"/>
              </a:rPr>
              <a:t>https://www.youtube.com/watch?v=o7lTdTWHv_8</a:t>
            </a:r>
            <a:r>
              <a:rPr lang="en-GB" sz="2400" dirty="0"/>
              <a:t> </a:t>
            </a:r>
          </a:p>
        </p:txBody>
      </p:sp>
      <p:sp>
        <p:nvSpPr>
          <p:cNvPr id="5" name="Rectangle 4"/>
          <p:cNvSpPr/>
          <p:nvPr/>
        </p:nvSpPr>
        <p:spPr>
          <a:xfrm>
            <a:off x="59960" y="165935"/>
            <a:ext cx="8949128" cy="13003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 err="1"/>
              <a:t>Nyaope</a:t>
            </a:r>
            <a:r>
              <a:rPr lang="en-US" sz="2800" dirty="0"/>
              <a:t> addicts talk about their painful experiences</a:t>
            </a:r>
          </a:p>
          <a:p>
            <a:endParaRPr lang="en-US" sz="1800" dirty="0"/>
          </a:p>
          <a:p>
            <a:endParaRPr lang="en-US" sz="1050" dirty="0"/>
          </a:p>
          <a:p>
            <a:r>
              <a:rPr lang="en-US" sz="2000" b="1" i="1" dirty="0">
                <a:solidFill>
                  <a:srgbClr val="FFFF00"/>
                </a:solidFill>
              </a:rPr>
              <a:t>Please pause here and view the 1.5 minute video via the link below </a:t>
            </a:r>
            <a:endParaRPr lang="en-GB" sz="2000" b="1" i="1" dirty="0">
              <a:solidFill>
                <a:srgbClr val="FFFF00"/>
              </a:solidFill>
            </a:endParaRPr>
          </a:p>
        </p:txBody>
      </p:sp>
      <p:pic>
        <p:nvPicPr>
          <p:cNvPr id="6" name="Picture 5">
            <a:hlinkClick r:id="rId3"/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90104" y="1685912"/>
            <a:ext cx="7352413" cy="4157832"/>
          </a:xfrm>
          <a:prstGeom prst="rect">
            <a:avLst/>
          </a:prstGeom>
        </p:spPr>
      </p:pic>
    </p:spTree>
  </p:cSld>
  <p:clrMapOvr>
    <a:masterClrMapping/>
  </p:clrMapOvr>
  <p:transition spd="med">
    <p:pull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1584075"/>
          </a:xfrm>
          <a:prstGeom prst="rect">
            <a:avLst/>
          </a:prstGeom>
        </p:spPr>
      </p:pic>
      <p:sp>
        <p:nvSpPr>
          <p:cNvPr id="18" name="Rectangle 6"/>
          <p:cNvSpPr>
            <a:spLocks noChangeArrowheads="1"/>
          </p:cNvSpPr>
          <p:nvPr/>
        </p:nvSpPr>
        <p:spPr bwMode="auto">
          <a:xfrm>
            <a:off x="0" y="1658334"/>
            <a:ext cx="9144000" cy="4315027"/>
          </a:xfrm>
          <a:prstGeom prst="rect">
            <a:avLst/>
          </a:prstGeom>
          <a:noFill/>
          <a:ln>
            <a:noFill/>
          </a:ln>
          <a:effectLst>
            <a:outerShdw dist="17961" dir="2700000" algn="ctr" rotWithShape="0">
              <a:srgbClr val="5F5F5F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8100" cmpd="dbl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Providing Access to Information and Knowledge for Children, Youth and Communities to:</a:t>
            </a:r>
            <a:endParaRPr kumimoji="0" lang="en-GB" altLang="en-US" sz="3200" b="1" i="1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  <a:p>
            <a:pPr marL="171450" marR="0" lvl="0" indent="-171450" algn="l" defTabSz="914400" rtl="0" eaLnBrk="1" fontAlgn="base" latinLnBrk="0" hangingPunct="1">
              <a:lnSpc>
                <a:spcPct val="95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altLang="en-US" sz="27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Create “safe Community Hangouts” for peer group inclusion </a:t>
            </a:r>
          </a:p>
          <a:p>
            <a:pPr marL="171450" marR="0" lvl="0" indent="-171450" algn="l" defTabSz="914400" rtl="0" eaLnBrk="1" fontAlgn="base" latinLnBrk="0" hangingPunct="1">
              <a:lnSpc>
                <a:spcPct val="95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altLang="en-US" sz="27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Develop alternative Lifestyle Choices – </a:t>
            </a:r>
            <a:r>
              <a:rPr kumimoji="0" lang="en-GB" altLang="en-US" sz="2700" b="1" i="0" u="none" strike="sng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Drugs and Crime</a:t>
            </a:r>
          </a:p>
          <a:p>
            <a:pPr marL="171450" marR="0" lvl="0" indent="-171450" algn="l" defTabSz="914400" rtl="0" eaLnBrk="1" fontAlgn="base" latinLnBrk="0" hangingPunct="1">
              <a:lnSpc>
                <a:spcPct val="95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altLang="en-US" sz="27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Access Information and Knowledge for:</a:t>
            </a:r>
          </a:p>
          <a:p>
            <a:pPr marL="628650" marR="0" lvl="1" indent="-171450" algn="l" defTabSz="914400" rtl="0" eaLnBrk="1" fontAlgn="base" latinLnBrk="0" hangingPunct="1">
              <a:lnSpc>
                <a:spcPct val="95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Health and Safety</a:t>
            </a:r>
          </a:p>
          <a:p>
            <a:pPr marL="628650" marR="0" lvl="1" indent="-171450" algn="l" defTabSz="914400" rtl="0" eaLnBrk="1" fontAlgn="base" latinLnBrk="0" hangingPunct="1">
              <a:lnSpc>
                <a:spcPct val="95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Self and Peer-group Learning</a:t>
            </a:r>
          </a:p>
          <a:p>
            <a:pPr marL="628650" marR="0" lvl="1" indent="-171450" algn="l" defTabSz="914400" rtl="0" eaLnBrk="1" fontAlgn="base" latinLnBrk="0" hangingPunct="1">
              <a:lnSpc>
                <a:spcPct val="95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Entrepreneurship and Job Creation</a:t>
            </a:r>
          </a:p>
          <a:p>
            <a:pPr marL="628650" marR="0" lvl="1" indent="-171450" algn="l" defTabSz="914400" rtl="0" eaLnBrk="1" fontAlgn="base" latinLnBrk="0" hangingPunct="1">
              <a:lnSpc>
                <a:spcPct val="95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Crime Prevention and Citizen Development</a:t>
            </a:r>
          </a:p>
          <a:p>
            <a:pPr marL="171450" marR="0" lvl="0" indent="-171450" algn="l" defTabSz="914400" rtl="0" eaLnBrk="1" fontAlgn="base" latinLnBrk="0" hangingPunct="1">
              <a:lnSpc>
                <a:spcPct val="95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altLang="en-US" sz="27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Affordable Technological Assimilation and Use</a:t>
            </a:r>
            <a:endParaRPr kumimoji="0" lang="en-GB" altLang="en-US" sz="1050" b="1" i="1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ahoma" panose="020B0604030504040204" pitchFamily="34" charset="0"/>
              <a:ea typeface="+mn-ea"/>
              <a:cs typeface="+mn-cs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9313" y="5986655"/>
            <a:ext cx="9036213" cy="812530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A vast Human Laboratory, challenging Inequality, Poverty and Exclusion from within, absorbing externalities at their own pace</a:t>
            </a:r>
            <a:endParaRPr kumimoji="0" lang="en-GB" sz="26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21900722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3000"/>
                            </p:stCondLst>
                            <p:childTnLst>
                              <p:par>
                                <p:cTn id="1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1584075"/>
          </a:xfrm>
          <a:prstGeom prst="rect">
            <a:avLst/>
          </a:prstGeom>
        </p:spPr>
      </p:pic>
      <p:sp>
        <p:nvSpPr>
          <p:cNvPr id="18" name="Rectangle 6"/>
          <p:cNvSpPr>
            <a:spLocks noChangeArrowheads="1"/>
          </p:cNvSpPr>
          <p:nvPr/>
        </p:nvSpPr>
        <p:spPr bwMode="auto">
          <a:xfrm>
            <a:off x="0" y="1703304"/>
            <a:ext cx="9144000" cy="5057410"/>
          </a:xfrm>
          <a:prstGeom prst="rect">
            <a:avLst/>
          </a:prstGeom>
          <a:noFill/>
          <a:ln>
            <a:noFill/>
          </a:ln>
          <a:effectLst>
            <a:outerShdw dist="17961" dir="2700000" algn="ctr" rotWithShape="0">
              <a:srgbClr val="5F5F5F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8100" cmpd="dbl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en-US" sz="72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HOW?</a:t>
            </a:r>
            <a:endParaRPr kumimoji="0" lang="en-GB" altLang="en-US" sz="7200" b="1" i="1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  <a:p>
            <a:pPr marL="171450" marR="0" lvl="0" indent="-171450" algn="l" defTabSz="914400" rtl="0" eaLnBrk="1" fontAlgn="base" latinLnBrk="0" hangingPunct="1">
              <a:lnSpc>
                <a:spcPct val="95000"/>
              </a:lnSpc>
              <a:spcBef>
                <a:spcPts val="8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altLang="en-US" sz="26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Mass rollout of LAN Houses – Internet Cafés with a Difference;</a:t>
            </a:r>
          </a:p>
          <a:p>
            <a:pPr marL="171450" marR="0" lvl="0" indent="-171450" algn="l" defTabSz="914400" rtl="0" eaLnBrk="1" fontAlgn="base" latinLnBrk="0" hangingPunct="1">
              <a:lnSpc>
                <a:spcPct val="95000"/>
              </a:lnSpc>
              <a:spcBef>
                <a:spcPts val="8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altLang="en-US" sz="26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Owned and Operated by Local Youth as SMMEs</a:t>
            </a:r>
          </a:p>
          <a:p>
            <a:pPr marL="171450" marR="0" lvl="0" indent="-171450" algn="l" defTabSz="914400" rtl="0" eaLnBrk="1" fontAlgn="base" latinLnBrk="0" hangingPunct="1">
              <a:lnSpc>
                <a:spcPct val="95000"/>
              </a:lnSpc>
              <a:spcBef>
                <a:spcPts val="8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altLang="en-US" sz="26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Providing safe venues for peer group inclusive learning</a:t>
            </a:r>
          </a:p>
          <a:p>
            <a:pPr marL="171450" marR="0" lvl="0" indent="-171450" algn="l" defTabSz="914400" rtl="0" eaLnBrk="1" fontAlgn="base" latinLnBrk="0" hangingPunct="1">
              <a:lnSpc>
                <a:spcPct val="95000"/>
              </a:lnSpc>
              <a:spcBef>
                <a:spcPts val="8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altLang="en-US" sz="26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Providing a wide range of Services to local communities</a:t>
            </a:r>
          </a:p>
          <a:p>
            <a:pPr marL="171450" marR="0" lvl="0" indent="-171450" algn="l" defTabSz="914400" rtl="0" eaLnBrk="1" fontAlgn="base" latinLnBrk="0" hangingPunct="1">
              <a:lnSpc>
                <a:spcPct val="95000"/>
              </a:lnSpc>
              <a:spcBef>
                <a:spcPts val="8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altLang="en-US" sz="26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Reverse anti-social lifestyles through peer-group choice</a:t>
            </a:r>
          </a:p>
          <a:p>
            <a:pPr marL="171450" marR="0" lvl="0" indent="-171450" algn="l" defTabSz="914400" rtl="0" eaLnBrk="1" fontAlgn="base" latinLnBrk="0" hangingPunct="1">
              <a:lnSpc>
                <a:spcPct val="95000"/>
              </a:lnSpc>
              <a:spcBef>
                <a:spcPts val="8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altLang="en-US" sz="26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Simple, tried and tested technologies, very low comparative costs</a:t>
            </a:r>
          </a:p>
          <a:p>
            <a:pPr marL="171450" marR="0" lvl="0" indent="-171450" algn="l" defTabSz="914400" rtl="0" eaLnBrk="1" fontAlgn="base" latinLnBrk="0" hangingPunct="1">
              <a:lnSpc>
                <a:spcPct val="95000"/>
              </a:lnSpc>
              <a:spcBef>
                <a:spcPts val="8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altLang="en-US" sz="26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Primary target Marginalized and Unemployed Youth</a:t>
            </a:r>
            <a:endParaRPr kumimoji="0" lang="en-GB" altLang="en-US" sz="2600" b="1" i="1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ahoma" panose="020B0604030504040204" pitchFamily="34" charset="0"/>
              <a:ea typeface="+mn-ea"/>
              <a:cs typeface="+mn-cs"/>
            </a:endParaRPr>
          </a:p>
          <a:p>
            <a:pPr marL="171450" marR="0" lvl="0" indent="-171450" algn="l" defTabSz="914400" rtl="0" eaLnBrk="1" fontAlgn="base" latinLnBrk="0" hangingPunct="1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GB" altLang="en-US" sz="1050" b="1" i="1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ahoma" panose="020B060403050404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73585607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6"/>
          <p:cNvSpPr>
            <a:spLocks noChangeArrowheads="1"/>
          </p:cNvSpPr>
          <p:nvPr/>
        </p:nvSpPr>
        <p:spPr bwMode="auto">
          <a:xfrm>
            <a:off x="0" y="0"/>
            <a:ext cx="9144000" cy="1057212"/>
          </a:xfrm>
          <a:prstGeom prst="rect">
            <a:avLst/>
          </a:prstGeom>
          <a:noFill/>
          <a:ln>
            <a:noFill/>
          </a:ln>
          <a:effectLst>
            <a:outerShdw dist="17961" dir="2700000" algn="ctr" rotWithShape="0">
              <a:srgbClr val="5F5F5F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8100" cmpd="dbl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en-US" sz="66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WHAT ARE LAN HOUSES?</a:t>
            </a:r>
            <a:endParaRPr kumimoji="0" lang="en-GB" altLang="en-US" sz="6600" b="1" i="1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Rectangle 6"/>
          <p:cNvSpPr>
            <a:spLocks noChangeArrowheads="1"/>
          </p:cNvSpPr>
          <p:nvPr/>
        </p:nvSpPr>
        <p:spPr bwMode="auto">
          <a:xfrm>
            <a:off x="134913" y="1042222"/>
            <a:ext cx="8876676" cy="5926751"/>
          </a:xfrm>
          <a:prstGeom prst="rect">
            <a:avLst/>
          </a:prstGeom>
          <a:noFill/>
          <a:ln>
            <a:noFill/>
          </a:ln>
          <a:effectLst>
            <a:outerShdw dist="17961" dir="2700000" algn="ctr" rotWithShape="0">
              <a:srgbClr val="5F5F5F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8100" cmpd="dbl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marL="514350" marR="0" lvl="0" indent="-514350" algn="l" defTabSz="914400" rtl="0" eaLnBrk="1" fontAlgn="base" latinLnBrk="0" hangingPunct="1">
              <a:lnSpc>
                <a:spcPct val="95000"/>
              </a:lnSpc>
              <a:spcBef>
                <a:spcPts val="80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GB" altLang="en-US" sz="25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Community-based “Infotainment”</a:t>
            </a:r>
            <a:r>
              <a:rPr kumimoji="0" lang="en-GB" altLang="en-US" sz="2500" b="1" i="0" u="none" strike="noStrike" kern="1200" cap="none" spc="0" normalizeH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access points with focus on youth</a:t>
            </a:r>
            <a:endParaRPr kumimoji="0" lang="en-GB" altLang="en-US" sz="25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514350" marR="0" lvl="0" indent="-514350" algn="l" defTabSz="914400" rtl="0" eaLnBrk="1" fontAlgn="base" latinLnBrk="0" hangingPunct="1">
              <a:lnSpc>
                <a:spcPct val="95000"/>
              </a:lnSpc>
              <a:spcBef>
                <a:spcPts val="80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GB" altLang="en-US" sz="25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Owned and Operated by Local Youth as SMMEs, access</a:t>
            </a:r>
            <a:r>
              <a:rPr kumimoji="0" lang="en-GB" altLang="en-US" sz="2500" b="1" i="0" u="none" strike="noStrike" kern="1200" cap="none" spc="0" normalizeH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and user prices commensurate with affordability in the community – affordable private internet cafés…</a:t>
            </a:r>
            <a:endParaRPr kumimoji="0" lang="en-GB" altLang="en-US" sz="25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514350" lvl="0" indent="-514350" algn="l">
              <a:lnSpc>
                <a:spcPct val="95000"/>
              </a:lnSpc>
              <a:spcBef>
                <a:spcPts val="800"/>
              </a:spcBef>
              <a:buFont typeface="+mj-lt"/>
              <a:buAutoNum type="arabicPeriod"/>
              <a:defRPr/>
            </a:pPr>
            <a:r>
              <a:rPr kumimoji="0" lang="en-GB" altLang="en-US" sz="25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Much more than “</a:t>
            </a:r>
            <a:r>
              <a:rPr lang="en-GB" altLang="en-US" sz="2500" b="1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internet cafés” or technology access centres – they are “safe hangouts” where young and old gather to communicate, learn and play…….</a:t>
            </a:r>
            <a:endParaRPr kumimoji="0" lang="en-GB" altLang="en-US" sz="25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514350" marR="0" lvl="0" indent="-514350" algn="l" defTabSz="914400" rtl="0" eaLnBrk="1" fontAlgn="base" latinLnBrk="0" hangingPunct="1">
              <a:lnSpc>
                <a:spcPct val="95000"/>
              </a:lnSpc>
              <a:spcBef>
                <a:spcPts val="80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GB" altLang="en-US" sz="25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They are highly scalable – safety and security by numbers</a:t>
            </a:r>
          </a:p>
          <a:p>
            <a:pPr marL="514350" marR="0" lvl="0" indent="-514350" algn="l" defTabSz="914400" rtl="0" eaLnBrk="1" fontAlgn="base" latinLnBrk="0" hangingPunct="1">
              <a:lnSpc>
                <a:spcPct val="95000"/>
              </a:lnSpc>
              <a:spcBef>
                <a:spcPts val="80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n-GB" altLang="en-US" sz="2500" b="1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Prolific job creators as SMME information service providers and platforms for SMME businesses – productive revenue-generating use of information and knowledge</a:t>
            </a:r>
          </a:p>
          <a:p>
            <a:pPr marL="514350" marR="0" lvl="0" indent="-514350" algn="l" defTabSz="914400" rtl="0" eaLnBrk="1" fontAlgn="base" latinLnBrk="0" hangingPunct="1">
              <a:lnSpc>
                <a:spcPct val="95000"/>
              </a:lnSpc>
              <a:spcBef>
                <a:spcPts val="80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n-GB" altLang="en-US" sz="2500" b="1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Capital and operating costs kept very low for “</a:t>
            </a:r>
            <a:r>
              <a:rPr lang="en-GB" altLang="en-US" sz="2500" b="1" dirty="0" err="1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massification</a:t>
            </a:r>
            <a:r>
              <a:rPr lang="en-GB" altLang="en-US" sz="2500" b="1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” and sustainability</a:t>
            </a:r>
            <a:endParaRPr kumimoji="0" lang="en-GB" altLang="en-US" sz="2500" b="1" i="1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59206723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3000"/>
                            </p:stCondLst>
                            <p:childTnLst>
                              <p:par>
                                <p:cTn id="11" presetID="53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6"/>
          <p:cNvSpPr>
            <a:spLocks noChangeArrowheads="1"/>
          </p:cNvSpPr>
          <p:nvPr/>
        </p:nvSpPr>
        <p:spPr bwMode="auto">
          <a:xfrm>
            <a:off x="0" y="0"/>
            <a:ext cx="9144000" cy="969496"/>
          </a:xfrm>
          <a:prstGeom prst="rect">
            <a:avLst/>
          </a:prstGeom>
          <a:noFill/>
          <a:ln>
            <a:noFill/>
          </a:ln>
          <a:effectLst>
            <a:outerShdw dist="17961" dir="2700000" algn="ctr" rotWithShape="0">
              <a:srgbClr val="5F5F5F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8100" cmpd="dbl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en-US" sz="60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WHAT CAN THEY DO?</a:t>
            </a:r>
            <a:endParaRPr kumimoji="0" lang="en-GB" altLang="en-US" sz="6000" b="1" i="1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Rectangle 6"/>
          <p:cNvSpPr>
            <a:spLocks noChangeArrowheads="1"/>
          </p:cNvSpPr>
          <p:nvPr/>
        </p:nvSpPr>
        <p:spPr bwMode="auto">
          <a:xfrm>
            <a:off x="149903" y="907312"/>
            <a:ext cx="8921646" cy="6347122"/>
          </a:xfrm>
          <a:prstGeom prst="rect">
            <a:avLst/>
          </a:prstGeom>
          <a:noFill/>
          <a:ln>
            <a:noFill/>
          </a:ln>
          <a:effectLst>
            <a:outerShdw dist="17961" dir="2700000" algn="ctr" rotWithShape="0">
              <a:srgbClr val="5F5F5F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8100" cmpd="dbl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marL="514350" marR="0" lvl="0" indent="-514350" algn="l" defTabSz="914400" rtl="0" eaLnBrk="1" fontAlgn="base" latinLnBrk="0" hangingPunct="1">
              <a:lnSpc>
                <a:spcPct val="95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GB" altLang="en-US" sz="23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Provide the foundations for </a:t>
            </a:r>
            <a:r>
              <a:rPr kumimoji="0" lang="en-GB" altLang="en-US" sz="23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technological appropriation</a:t>
            </a:r>
            <a:r>
              <a:rPr kumimoji="0" lang="en-GB" altLang="en-US" sz="2300" b="1" i="0" u="none" strike="noStrike" kern="1200" cap="none" spc="0" normalizeH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GB" altLang="en-US" sz="2300" b="1" i="0" u="none" strike="noStrike" kern="1200" cap="none" spc="0" normalizeH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for socioeconomically marginalized youth and adult communities</a:t>
            </a:r>
            <a:endParaRPr kumimoji="0" lang="en-GB" altLang="en-US" sz="23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514350" marR="0" lvl="0" indent="-514350" algn="l" defTabSz="914400" rtl="0" eaLnBrk="1" fontAlgn="base" latinLnBrk="0" hangingPunct="1">
              <a:lnSpc>
                <a:spcPct val="95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n-GB" altLang="en-US" sz="2300" b="1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Learn and Play through entertainment and learning-focussed online games – </a:t>
            </a:r>
            <a:r>
              <a:rPr lang="en-GB" altLang="en-US" sz="23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A distraction from drugs and crime….</a:t>
            </a:r>
            <a:endParaRPr kumimoji="0" lang="en-GB" altLang="en-US" sz="23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514350" lvl="0" indent="-514350" algn="l">
              <a:lnSpc>
                <a:spcPct val="95000"/>
              </a:lnSpc>
              <a:spcBef>
                <a:spcPts val="600"/>
              </a:spcBef>
              <a:buFont typeface="+mj-lt"/>
              <a:buAutoNum type="arabicPeriod"/>
              <a:defRPr/>
            </a:pPr>
            <a:r>
              <a:rPr kumimoji="0" lang="en-GB" altLang="en-US" sz="23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Community technological support services</a:t>
            </a:r>
            <a:r>
              <a:rPr kumimoji="0" lang="en-GB" altLang="en-US" sz="2300" b="1" i="0" u="none" strike="noStrike" kern="1200" cap="none" spc="0" normalizeH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including access to affordable broadband for laptop, smartphones and tablets: Become community-based ICT maintenance and repair centres</a:t>
            </a:r>
            <a:endParaRPr kumimoji="0" lang="en-GB" altLang="en-US" sz="23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514350" marR="0" lvl="0" indent="-514350" algn="l" defTabSz="914400" rtl="0" eaLnBrk="1" fontAlgn="base" latinLnBrk="0" hangingPunct="1">
              <a:lnSpc>
                <a:spcPct val="95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GB" altLang="en-US" sz="23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Self-learning through peer group inclusive interactions</a:t>
            </a:r>
          </a:p>
          <a:p>
            <a:pPr marL="514350" marR="0" lvl="0" indent="-514350" algn="l" defTabSz="914400" rtl="0" eaLnBrk="1" fontAlgn="base" latinLnBrk="0" hangingPunct="1">
              <a:lnSpc>
                <a:spcPct val="95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n-GB" altLang="en-US" sz="2300" b="1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Complement basic, vocational and high-level public education systems – affordable access to high-volume learning content</a:t>
            </a:r>
          </a:p>
          <a:p>
            <a:pPr marL="514350" marR="0" lvl="0" indent="-514350" algn="l" defTabSz="914400" rtl="0" eaLnBrk="1" fontAlgn="base" latinLnBrk="0" hangingPunct="1">
              <a:lnSpc>
                <a:spcPct val="95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n-GB" altLang="en-US" sz="2300" b="1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Affordable individual and community access to all developmental information and knowledge sources: e-Governance; e-Commerce; e-Learning; e-Security; e-Safety; e-Health; e-Community</a:t>
            </a:r>
          </a:p>
          <a:p>
            <a:pPr marL="514350" marR="0" lvl="0" indent="-514350" algn="l" defTabSz="914400" rtl="0" eaLnBrk="1" fontAlgn="base" latinLnBrk="0" hangingPunct="1">
              <a:lnSpc>
                <a:spcPct val="95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GB" altLang="en-US" sz="2300" b="1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National-scale laboratories</a:t>
            </a:r>
            <a:r>
              <a:rPr kumimoji="0" lang="en-GB" altLang="en-US" sz="2300" b="1" u="none" strike="noStrike" kern="1200" cap="none" spc="0" normalizeH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for Academic and Applied R&amp;D: “Bottom-up” </a:t>
            </a:r>
            <a:r>
              <a:rPr lang="en-GB" altLang="en-US" sz="2300" b="1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innovations to defeat </a:t>
            </a:r>
            <a:r>
              <a:rPr kumimoji="0" lang="en-GB" altLang="en-US" sz="2300" b="1" u="none" strike="noStrike" kern="1200" cap="none" spc="0" normalizeH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inequality, poverty and socioeconomic exclusion</a:t>
            </a:r>
            <a:endParaRPr kumimoji="0" lang="en-GB" altLang="en-US" sz="2300" b="1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514350" marR="0" lvl="0" indent="-514350" algn="l" defTabSz="914400" rtl="0" eaLnBrk="1" fontAlgn="base" latinLnBrk="0" hangingPunct="1">
              <a:lnSpc>
                <a:spcPct val="95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  <a:defRPr/>
            </a:pPr>
            <a:endParaRPr kumimoji="0" lang="en-GB" altLang="en-US" sz="2300" b="1" i="1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43586701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3000"/>
                            </p:stCondLst>
                            <p:childTnLst>
                              <p:par>
                                <p:cTn id="11" presetID="53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6"/>
          <p:cNvSpPr>
            <a:spLocks noChangeArrowheads="1"/>
          </p:cNvSpPr>
          <p:nvPr/>
        </p:nvSpPr>
        <p:spPr bwMode="auto">
          <a:xfrm>
            <a:off x="0" y="0"/>
            <a:ext cx="9144000" cy="969496"/>
          </a:xfrm>
          <a:prstGeom prst="rect">
            <a:avLst/>
          </a:prstGeom>
          <a:noFill/>
          <a:ln>
            <a:noFill/>
          </a:ln>
          <a:effectLst>
            <a:outerShdw dist="17961" dir="2700000" algn="ctr" rotWithShape="0">
              <a:srgbClr val="5F5F5F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8100" cmpd="dbl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en-US" sz="60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WHAT THEY ARE NOT</a:t>
            </a:r>
            <a:endParaRPr kumimoji="0" lang="en-GB" altLang="en-US" sz="6000" b="1" i="1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Rectangle 6"/>
          <p:cNvSpPr>
            <a:spLocks noChangeArrowheads="1"/>
          </p:cNvSpPr>
          <p:nvPr/>
        </p:nvSpPr>
        <p:spPr bwMode="auto">
          <a:xfrm>
            <a:off x="149903" y="862342"/>
            <a:ext cx="8921646" cy="5028043"/>
          </a:xfrm>
          <a:prstGeom prst="rect">
            <a:avLst/>
          </a:prstGeom>
          <a:noFill/>
          <a:ln>
            <a:noFill/>
          </a:ln>
          <a:effectLst>
            <a:outerShdw dist="17961" dir="2700000" algn="ctr" rotWithShape="0">
              <a:srgbClr val="5F5F5F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8100" cmpd="dbl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marL="514350" marR="0" lvl="0" indent="-514350" algn="l" defTabSz="914400" rtl="0" eaLnBrk="1" fontAlgn="base" latinLnBrk="0" hangingPunct="1">
              <a:lnSpc>
                <a:spcPct val="9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GB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LAN Houses are NOT formalized</a:t>
            </a:r>
            <a:r>
              <a:rPr kumimoji="0" lang="en-GB" altLang="en-US" sz="2400" b="1" i="0" u="none" strike="noStrike" kern="1200" cap="none" spc="0" normalizeH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learning or tuition centres – these services are provided by the formal school system and national networks of “innovation hubs”, “Cyber-labs”, etc.</a:t>
            </a:r>
            <a:endParaRPr kumimoji="0" lang="en-GB" altLang="en-US" sz="24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514350" marR="0" lvl="0" indent="-514350" algn="l" defTabSz="914400" rtl="0" eaLnBrk="1" fontAlgn="base" latinLnBrk="0" hangingPunct="1">
              <a:lnSpc>
                <a:spcPct val="90000"/>
              </a:lnSpc>
              <a:spcBef>
                <a:spcPts val="80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n-GB" altLang="en-US" sz="2400" b="1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LAN Houses are NOT public or private development service provider centres – they are private commercial SMME businesses owned and operated by individuals and/or groups residing in socioeconomically marginalized communities</a:t>
            </a:r>
            <a:endParaRPr kumimoji="0" lang="en-GB" altLang="en-US" sz="2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514350" lvl="0" indent="-514350" algn="l">
              <a:lnSpc>
                <a:spcPct val="90000"/>
              </a:lnSpc>
              <a:spcBef>
                <a:spcPts val="800"/>
              </a:spcBef>
              <a:buFont typeface="+mj-lt"/>
              <a:buAutoNum type="arabicPeriod"/>
              <a:defRPr/>
            </a:pPr>
            <a:r>
              <a:rPr kumimoji="0" lang="en-GB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LAN Houses are NOT restricted</a:t>
            </a:r>
            <a:r>
              <a:rPr kumimoji="0" lang="en-GB" altLang="en-US" sz="2400" b="1" i="0" u="none" strike="noStrike" kern="1200" cap="none" spc="0" normalizeH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to ICT service provider businesses – they are flexible, expandable to ICT user-focussed businesses</a:t>
            </a:r>
            <a:endParaRPr kumimoji="0" lang="en-GB" altLang="en-US" sz="24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514350" marR="0" lvl="0" indent="-514350" algn="l" defTabSz="914400" rtl="0" eaLnBrk="1" fontAlgn="base" latinLnBrk="0" hangingPunct="1">
              <a:lnSpc>
                <a:spcPct val="90000"/>
              </a:lnSpc>
              <a:spcBef>
                <a:spcPts val="80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GB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LAN Houses are NOT just entertainment centres where youth</a:t>
            </a:r>
            <a:r>
              <a:rPr kumimoji="0" lang="en-GB" altLang="en-US" sz="2400" b="1" i="0" u="none" strike="noStrike" kern="1200" cap="none" spc="0" normalizeH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play games:  e-games and e-sport as earning opportunities and learning tools; entertainment for community cohesion and distraction from social deviances like crime and drugs; e-entertainment as a commercial business opportunity</a:t>
            </a:r>
            <a:endParaRPr kumimoji="0" lang="en-GB" altLang="en-US" sz="24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Rectangle 4"/>
          <p:cNvSpPr/>
          <p:nvPr/>
        </p:nvSpPr>
        <p:spPr bwMode="auto">
          <a:xfrm>
            <a:off x="149902" y="6011053"/>
            <a:ext cx="8889167" cy="764498"/>
          </a:xfrm>
          <a:prstGeom prst="rect">
            <a:avLst/>
          </a:prstGeom>
          <a:solidFill>
            <a:schemeClr val="accent2"/>
          </a:solidFill>
          <a:ln w="2222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457200" lvl="0" indent="-457200" algn="l">
              <a:lnSpc>
                <a:spcPct val="95000"/>
              </a:lnSpc>
              <a:spcBef>
                <a:spcPts val="600"/>
              </a:spcBef>
              <a:buFont typeface="+mj-lt"/>
              <a:buAutoNum type="arabicPeriod" startAt="5"/>
              <a:defRPr/>
            </a:pPr>
            <a:r>
              <a:rPr lang="en-GB" altLang="en-US" sz="24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LAN Houses CAN be all the things they are not – the choices lie with their owners, community and development partners</a:t>
            </a:r>
            <a:endParaRPr lang="en-GB" altLang="en-US" sz="2400" b="1" i="1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75570668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3000"/>
                            </p:stCondLst>
                            <p:childTnLst>
                              <p:par>
                                <p:cTn id="11" presetID="53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4" grpId="0"/>
      <p:bldP spid="5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6"/>
          <p:cNvSpPr>
            <a:spLocks noChangeArrowheads="1"/>
          </p:cNvSpPr>
          <p:nvPr/>
        </p:nvSpPr>
        <p:spPr bwMode="auto">
          <a:xfrm>
            <a:off x="0" y="0"/>
            <a:ext cx="9144000" cy="969496"/>
          </a:xfrm>
          <a:prstGeom prst="rect">
            <a:avLst/>
          </a:prstGeom>
          <a:noFill/>
          <a:ln>
            <a:noFill/>
          </a:ln>
          <a:effectLst>
            <a:outerShdw dist="17961" dir="2700000" algn="ctr" rotWithShape="0">
              <a:srgbClr val="5F5F5F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8100" cmpd="dbl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en-US" sz="60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WHAT THEY CAN BECOME</a:t>
            </a:r>
            <a:endParaRPr kumimoji="0" lang="en-GB" altLang="en-US" sz="6000" b="1" i="1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Rectangle 6"/>
          <p:cNvSpPr>
            <a:spLocks noChangeArrowheads="1"/>
          </p:cNvSpPr>
          <p:nvPr/>
        </p:nvSpPr>
        <p:spPr bwMode="auto">
          <a:xfrm>
            <a:off x="6086004" y="917543"/>
            <a:ext cx="2983044" cy="4565865"/>
          </a:xfrm>
          <a:prstGeom prst="rect">
            <a:avLst/>
          </a:prstGeom>
          <a:noFill/>
          <a:ln>
            <a:noFill/>
          </a:ln>
          <a:effectLst>
            <a:outerShdw dist="17961" dir="2700000" algn="ctr" rotWithShape="0">
              <a:srgbClr val="5F5F5F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8100" cmpd="dbl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lvl="0" algn="l">
              <a:lnSpc>
                <a:spcPct val="95000"/>
              </a:lnSpc>
              <a:spcBef>
                <a:spcPts val="600"/>
              </a:spcBef>
              <a:defRPr/>
            </a:pPr>
            <a:r>
              <a:rPr kumimoji="0" lang="en-GB" altLang="en-US" sz="3400" b="1" i="0" u="none" strike="noStrike" kern="1200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A platform for the cr</a:t>
            </a:r>
            <a:r>
              <a:rPr lang="en-GB" altLang="en-US" sz="3400" b="1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eation of South Africa’s significant artistic talent – streamed to a global audience and market</a:t>
            </a:r>
            <a:endParaRPr kumimoji="0" lang="en-GB" altLang="en-US" sz="34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2" name="Picture 1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979" y="894545"/>
            <a:ext cx="5966085" cy="4474563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 bwMode="auto">
          <a:xfrm>
            <a:off x="-14991" y="5421059"/>
            <a:ext cx="9144000" cy="1413942"/>
          </a:xfrm>
          <a:prstGeom prst="rect">
            <a:avLst/>
          </a:prstGeom>
          <a:solidFill>
            <a:schemeClr val="accent2"/>
          </a:solidFill>
          <a:ln w="2222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just"/>
            <a:r>
              <a:rPr kumimoji="0" lang="en-GB" sz="180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+mn-lt"/>
                <a:cs typeface="Calibri" panose="020F0502020204030204" pitchFamily="34" charset="0"/>
              </a:rPr>
              <a:t>Can the success of a solo artist streaming his music to a highly appreciative international audience and market like this exceptional example </a:t>
            </a:r>
            <a:r>
              <a:rPr lang="en-GB" sz="1800" dirty="0">
                <a:solidFill>
                  <a:srgbClr val="000000"/>
                </a:solidFill>
                <a:latin typeface="+mn-lt"/>
                <a:cs typeface="Calibri" panose="020F0502020204030204" pitchFamily="34" charset="0"/>
              </a:rPr>
              <a:t>by #</a:t>
            </a:r>
            <a:r>
              <a:rPr lang="en-GB" sz="1800" dirty="0" err="1">
                <a:solidFill>
                  <a:srgbClr val="000000"/>
                </a:solidFill>
                <a:latin typeface="+mn-lt"/>
                <a:cs typeface="Calibri" panose="020F0502020204030204" pitchFamily="34" charset="0"/>
              </a:rPr>
              <a:t>stilljreming</a:t>
            </a:r>
            <a:r>
              <a:rPr lang="en-GB" sz="1800" dirty="0">
                <a:solidFill>
                  <a:srgbClr val="000000"/>
                </a:solidFill>
                <a:latin typeface="+mn-lt"/>
                <a:cs typeface="Calibri" panose="020F0502020204030204" pitchFamily="34" charset="0"/>
              </a:rPr>
              <a:t> be emulated in South African LAN Houses located in South Africa’s sprawling “Informal” and other poor residential areas? </a:t>
            </a:r>
            <a:r>
              <a:rPr kumimoji="0" lang="en-GB" sz="180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+mn-lt"/>
                <a:cs typeface="Calibri" panose="020F0502020204030204" pitchFamily="34" charset="0"/>
              </a:rPr>
              <a:t>Please click the picture to hear JR’s rendition of </a:t>
            </a:r>
            <a:r>
              <a:rPr kumimoji="0" lang="en-GB" sz="1800" b="1" i="1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+mn-lt"/>
                <a:cs typeface="Calibri" panose="020F0502020204030204" pitchFamily="34" charset="0"/>
              </a:rPr>
              <a:t>“</a:t>
            </a:r>
            <a:r>
              <a:rPr lang="en-US" sz="1800" b="1" i="1" dirty="0">
                <a:solidFill>
                  <a:srgbClr val="000000"/>
                </a:solidFill>
                <a:latin typeface="+mn-lt"/>
                <a:cs typeface="Calibri" panose="020F0502020204030204" pitchFamily="34" charset="0"/>
              </a:rPr>
              <a:t>Hard Time Killing Floor Blues” </a:t>
            </a:r>
            <a:r>
              <a:rPr lang="en-US" sz="1800" dirty="0">
                <a:solidFill>
                  <a:srgbClr val="000000"/>
                </a:solidFill>
                <a:latin typeface="+mn-lt"/>
                <a:cs typeface="Calibri" panose="020F0502020204030204" pitchFamily="34" charset="0"/>
              </a:rPr>
              <a:t>A musical story that harmonizes closely with South Africa’s poor………….</a:t>
            </a:r>
            <a:endParaRPr kumimoji="0" lang="en-GB" sz="180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+mn-lt"/>
              <a:cs typeface="Calibri" panose="020F050202020403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84813" y="928145"/>
            <a:ext cx="5576342" cy="338554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en-GB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Click anywhere in JR’s photo to see and hear his artistic talent</a:t>
            </a:r>
          </a:p>
        </p:txBody>
      </p:sp>
    </p:spTree>
    <p:extLst>
      <p:ext uri="{BB962C8B-B14F-4D97-AF65-F5344CB8AC3E}">
        <p14:creationId xmlns:p14="http://schemas.microsoft.com/office/powerpoint/2010/main" val="3835902691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6"/>
          <p:cNvSpPr>
            <a:spLocks noChangeArrowheads="1"/>
          </p:cNvSpPr>
          <p:nvPr/>
        </p:nvSpPr>
        <p:spPr bwMode="auto">
          <a:xfrm>
            <a:off x="0" y="968794"/>
            <a:ext cx="9144000" cy="4838248"/>
          </a:xfrm>
          <a:prstGeom prst="rect">
            <a:avLst/>
          </a:prstGeom>
          <a:noFill/>
          <a:ln>
            <a:noFill/>
          </a:ln>
          <a:effectLst>
            <a:outerShdw dist="17961" dir="2700000" algn="ctr" rotWithShape="0">
              <a:srgbClr val="5F5F5F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8100" cmpd="dbl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marL="514350" marR="0" lvl="0" indent="-514350" algn="l" defTabSz="914400" rtl="0" eaLnBrk="1" fontAlgn="base" latinLnBrk="0" hangingPunct="1">
              <a:lnSpc>
                <a:spcPct val="95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GB" alt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The Hawthorn Studies: Elton Mayo 1920/30</a:t>
            </a:r>
          </a:p>
          <a:p>
            <a:pPr marL="817563" marR="0" lvl="1" indent="-360363" algn="l" defTabSz="914400" rtl="0" eaLnBrk="1" fontAlgn="base" latinLnBrk="0" hangingPunct="1">
              <a:lnSpc>
                <a:spcPct val="95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Aim: How to motivate factory workers for higher productivity</a:t>
            </a:r>
          </a:p>
          <a:p>
            <a:pPr marL="817563" marR="0" lvl="1" indent="-360363" algn="l" defTabSz="914400" rtl="0" eaLnBrk="1" fontAlgn="base" latinLnBrk="0" hangingPunct="1">
              <a:lnSpc>
                <a:spcPct val="95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Key Findings: The attention given to the workforce, their participation in the processes, is a far greater motivator than improvements in the work environment</a:t>
            </a:r>
          </a:p>
          <a:p>
            <a:pPr marL="817563" marR="0" lvl="1" indent="-360363" algn="l" defTabSz="914400" rtl="0" eaLnBrk="1" fontAlgn="base" latinLnBrk="0" hangingPunct="1">
              <a:lnSpc>
                <a:spcPct val="95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See </a:t>
            </a:r>
            <a:r>
              <a:rPr kumimoji="0" lang="en-GB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hlinkClick r:id="rId3"/>
              </a:rPr>
              <a:t>http://www.economist.com/node/12510632</a:t>
            </a:r>
            <a:r>
              <a:rPr kumimoji="0" lang="en-GB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for recent introduction</a:t>
            </a:r>
          </a:p>
          <a:p>
            <a:pPr marL="742950" marR="0" lvl="0" indent="-742950" algn="l" defTabSz="914400" rtl="0" eaLnBrk="1" fontAlgn="base" latinLnBrk="0" hangingPunct="1">
              <a:lnSpc>
                <a:spcPct val="95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+mj-lt"/>
              <a:buAutoNum type="arabicPeriod" startAt="2"/>
              <a:tabLst/>
              <a:defRPr/>
            </a:pPr>
            <a:r>
              <a:rPr kumimoji="0" lang="en-GB" alt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Maslow’s Hierarchy of Needs: 1943 </a:t>
            </a:r>
          </a:p>
          <a:p>
            <a:pPr marL="817563" marR="0" lvl="1" indent="-360363" algn="l" defTabSz="914400" rtl="0" eaLnBrk="1" fontAlgn="base" latinLnBrk="0" hangingPunct="1">
              <a:lnSpc>
                <a:spcPct val="95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Influential Anthropological study of Human Behaviour</a:t>
            </a:r>
          </a:p>
          <a:p>
            <a:pPr marL="817563" marR="0" lvl="1" indent="-360363" algn="l" defTabSz="914400" rtl="0" eaLnBrk="1" fontAlgn="base" latinLnBrk="0" hangingPunct="1">
              <a:lnSpc>
                <a:spcPct val="95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Basic Human Needs expressed in a Hierarchy</a:t>
            </a:r>
          </a:p>
          <a:p>
            <a:pPr marL="817563" marR="0" lvl="1" indent="-360363" algn="l" defTabSz="914400" rtl="0" eaLnBrk="1" fontAlgn="base" latinLnBrk="0" hangingPunct="1">
              <a:lnSpc>
                <a:spcPct val="95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Satisfying one set of needs leads to aspiration for next level</a:t>
            </a:r>
          </a:p>
          <a:p>
            <a:pPr marL="817563" marR="0" lvl="1" indent="-360363" algn="l" defTabSz="914400" rtl="0" eaLnBrk="1" fontAlgn="base" latinLnBrk="0" hangingPunct="1">
              <a:lnSpc>
                <a:spcPct val="95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What a man/woman can be, he/she must be</a:t>
            </a:r>
            <a:r>
              <a:rPr kumimoji="0" lang="en-GB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, or else despondency leading to rebellion may follow. Intro: </a:t>
            </a:r>
            <a:r>
              <a:rPr kumimoji="0" lang="en-GB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hlinkClick r:id="rId4"/>
              </a:rPr>
              <a:t>http://www.economist.com/node/12407919</a:t>
            </a:r>
            <a:r>
              <a:rPr kumimoji="0" lang="en-GB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</a:p>
        </p:txBody>
      </p:sp>
      <p:sp>
        <p:nvSpPr>
          <p:cNvPr id="2" name="Rectangle 1"/>
          <p:cNvSpPr/>
          <p:nvPr/>
        </p:nvSpPr>
        <p:spPr bwMode="auto">
          <a:xfrm>
            <a:off x="0" y="0"/>
            <a:ext cx="9144000" cy="914400"/>
          </a:xfrm>
          <a:prstGeom prst="rect">
            <a:avLst/>
          </a:prstGeom>
          <a:solidFill>
            <a:srgbClr val="F8F8F8"/>
          </a:solidFill>
          <a:ln w="222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Two Theoretical Foundations</a:t>
            </a:r>
            <a:endParaRPr kumimoji="0" lang="en-GB" altLang="en-US" sz="4000" b="1" i="1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-1"/>
            <a:ext cx="1244184" cy="93193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799043" y="44970"/>
            <a:ext cx="1270824" cy="86400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 bwMode="auto">
          <a:xfrm>
            <a:off x="0" y="5741232"/>
            <a:ext cx="9144000" cy="110013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 w="222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just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What can we learn from these 70+ year-old theories to help pull 63% of South Africa’s youth from the hopelessness of Inequality, Poverty and Exclusion? What role of Information and Knowledge via ICT?</a:t>
            </a:r>
            <a:endParaRPr kumimoji="0" lang="en-GB" altLang="en-US" sz="2400" b="1" i="1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92668532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3000"/>
                            </p:stCondLst>
                            <p:childTnLst>
                              <p:par>
                                <p:cTn id="11" presetID="6" presetClass="entr" presetSubtype="32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3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8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ight Triangle 1"/>
          <p:cNvSpPr/>
          <p:nvPr/>
        </p:nvSpPr>
        <p:spPr bwMode="auto">
          <a:xfrm>
            <a:off x="9093" y="0"/>
            <a:ext cx="5732139" cy="6857999"/>
          </a:xfrm>
          <a:prstGeom prst="rtTriangl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sz="2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pitchFamily="-32" charset="-128"/>
              <a:cs typeface="+mn-cs"/>
            </a:endParaRPr>
          </a:p>
        </p:txBody>
      </p:sp>
      <p:sp>
        <p:nvSpPr>
          <p:cNvPr id="3" name="Rectangle: Single Corner Snipped 2"/>
          <p:cNvSpPr/>
          <p:nvPr/>
        </p:nvSpPr>
        <p:spPr bwMode="auto">
          <a:xfrm>
            <a:off x="9094" y="6221192"/>
            <a:ext cx="5732138" cy="625840"/>
          </a:xfrm>
          <a:custGeom>
            <a:avLst/>
            <a:gdLst>
              <a:gd name="connsiteX0" fmla="*/ 0 w 3342807"/>
              <a:gd name="connsiteY0" fmla="*/ 0 h 625840"/>
              <a:gd name="connsiteX1" fmla="*/ 3029887 w 3342807"/>
              <a:gd name="connsiteY1" fmla="*/ 0 h 625840"/>
              <a:gd name="connsiteX2" fmla="*/ 3342807 w 3342807"/>
              <a:gd name="connsiteY2" fmla="*/ 312920 h 625840"/>
              <a:gd name="connsiteX3" fmla="*/ 3342807 w 3342807"/>
              <a:gd name="connsiteY3" fmla="*/ 625840 h 625840"/>
              <a:gd name="connsiteX4" fmla="*/ 0 w 3342807"/>
              <a:gd name="connsiteY4" fmla="*/ 625840 h 625840"/>
              <a:gd name="connsiteX5" fmla="*/ 0 w 3342807"/>
              <a:gd name="connsiteY5" fmla="*/ 0 h 625840"/>
              <a:gd name="connsiteX0" fmla="*/ 0 w 3342807"/>
              <a:gd name="connsiteY0" fmla="*/ 0 h 625840"/>
              <a:gd name="connsiteX1" fmla="*/ 3029887 w 3342807"/>
              <a:gd name="connsiteY1" fmla="*/ 0 h 625840"/>
              <a:gd name="connsiteX2" fmla="*/ 3297836 w 3342807"/>
              <a:gd name="connsiteY2" fmla="*/ 552762 h 625840"/>
              <a:gd name="connsiteX3" fmla="*/ 3342807 w 3342807"/>
              <a:gd name="connsiteY3" fmla="*/ 625840 h 625840"/>
              <a:gd name="connsiteX4" fmla="*/ 0 w 3342807"/>
              <a:gd name="connsiteY4" fmla="*/ 625840 h 625840"/>
              <a:gd name="connsiteX5" fmla="*/ 0 w 3342807"/>
              <a:gd name="connsiteY5" fmla="*/ 0 h 625840"/>
              <a:gd name="connsiteX0" fmla="*/ 0 w 3342807"/>
              <a:gd name="connsiteY0" fmla="*/ 0 h 625840"/>
              <a:gd name="connsiteX1" fmla="*/ 2760064 w 3342807"/>
              <a:gd name="connsiteY1" fmla="*/ 0 h 625840"/>
              <a:gd name="connsiteX2" fmla="*/ 3297836 w 3342807"/>
              <a:gd name="connsiteY2" fmla="*/ 552762 h 625840"/>
              <a:gd name="connsiteX3" fmla="*/ 3342807 w 3342807"/>
              <a:gd name="connsiteY3" fmla="*/ 625840 h 625840"/>
              <a:gd name="connsiteX4" fmla="*/ 0 w 3342807"/>
              <a:gd name="connsiteY4" fmla="*/ 625840 h 625840"/>
              <a:gd name="connsiteX5" fmla="*/ 0 w 3342807"/>
              <a:gd name="connsiteY5" fmla="*/ 0 h 625840"/>
              <a:gd name="connsiteX0" fmla="*/ 0 w 3342807"/>
              <a:gd name="connsiteY0" fmla="*/ 0 h 625840"/>
              <a:gd name="connsiteX1" fmla="*/ 2928793 w 3342807"/>
              <a:gd name="connsiteY1" fmla="*/ 0 h 625840"/>
              <a:gd name="connsiteX2" fmla="*/ 3297836 w 3342807"/>
              <a:gd name="connsiteY2" fmla="*/ 552762 h 625840"/>
              <a:gd name="connsiteX3" fmla="*/ 3342807 w 3342807"/>
              <a:gd name="connsiteY3" fmla="*/ 625840 h 625840"/>
              <a:gd name="connsiteX4" fmla="*/ 0 w 3342807"/>
              <a:gd name="connsiteY4" fmla="*/ 625840 h 625840"/>
              <a:gd name="connsiteX5" fmla="*/ 0 w 3342807"/>
              <a:gd name="connsiteY5" fmla="*/ 0 h 625840"/>
              <a:gd name="connsiteX0" fmla="*/ 0 w 3342807"/>
              <a:gd name="connsiteY0" fmla="*/ 44971 h 670811"/>
              <a:gd name="connsiteX1" fmla="*/ 2968494 w 3342807"/>
              <a:gd name="connsiteY1" fmla="*/ 0 h 670811"/>
              <a:gd name="connsiteX2" fmla="*/ 3297836 w 3342807"/>
              <a:gd name="connsiteY2" fmla="*/ 597733 h 670811"/>
              <a:gd name="connsiteX3" fmla="*/ 3342807 w 3342807"/>
              <a:gd name="connsiteY3" fmla="*/ 670811 h 670811"/>
              <a:gd name="connsiteX4" fmla="*/ 0 w 3342807"/>
              <a:gd name="connsiteY4" fmla="*/ 670811 h 670811"/>
              <a:gd name="connsiteX5" fmla="*/ 0 w 3342807"/>
              <a:gd name="connsiteY5" fmla="*/ 44971 h 670811"/>
              <a:gd name="connsiteX0" fmla="*/ 0 w 3342807"/>
              <a:gd name="connsiteY0" fmla="*/ 44971 h 670811"/>
              <a:gd name="connsiteX1" fmla="*/ 2958569 w 3342807"/>
              <a:gd name="connsiteY1" fmla="*/ 0 h 670811"/>
              <a:gd name="connsiteX2" fmla="*/ 3297836 w 3342807"/>
              <a:gd name="connsiteY2" fmla="*/ 597733 h 670811"/>
              <a:gd name="connsiteX3" fmla="*/ 3342807 w 3342807"/>
              <a:gd name="connsiteY3" fmla="*/ 670811 h 670811"/>
              <a:gd name="connsiteX4" fmla="*/ 0 w 3342807"/>
              <a:gd name="connsiteY4" fmla="*/ 670811 h 670811"/>
              <a:gd name="connsiteX5" fmla="*/ 0 w 3342807"/>
              <a:gd name="connsiteY5" fmla="*/ 44971 h 670811"/>
              <a:gd name="connsiteX0" fmla="*/ 0 w 3342807"/>
              <a:gd name="connsiteY0" fmla="*/ 44971 h 670811"/>
              <a:gd name="connsiteX1" fmla="*/ 2958569 w 3342807"/>
              <a:gd name="connsiteY1" fmla="*/ 0 h 670811"/>
              <a:gd name="connsiteX2" fmla="*/ 3297836 w 3342807"/>
              <a:gd name="connsiteY2" fmla="*/ 597733 h 670811"/>
              <a:gd name="connsiteX3" fmla="*/ 3342807 w 3342807"/>
              <a:gd name="connsiteY3" fmla="*/ 670811 h 670811"/>
              <a:gd name="connsiteX4" fmla="*/ 0 w 3342807"/>
              <a:gd name="connsiteY4" fmla="*/ 670811 h 670811"/>
              <a:gd name="connsiteX5" fmla="*/ 0 w 3342807"/>
              <a:gd name="connsiteY5" fmla="*/ 44971 h 670811"/>
              <a:gd name="connsiteX0" fmla="*/ 0 w 3342807"/>
              <a:gd name="connsiteY0" fmla="*/ 14991 h 640831"/>
              <a:gd name="connsiteX1" fmla="*/ 2988345 w 3342807"/>
              <a:gd name="connsiteY1" fmla="*/ 0 h 640831"/>
              <a:gd name="connsiteX2" fmla="*/ 3297836 w 3342807"/>
              <a:gd name="connsiteY2" fmla="*/ 567753 h 640831"/>
              <a:gd name="connsiteX3" fmla="*/ 3342807 w 3342807"/>
              <a:gd name="connsiteY3" fmla="*/ 640831 h 640831"/>
              <a:gd name="connsiteX4" fmla="*/ 0 w 3342807"/>
              <a:gd name="connsiteY4" fmla="*/ 640831 h 640831"/>
              <a:gd name="connsiteX5" fmla="*/ 0 w 3342807"/>
              <a:gd name="connsiteY5" fmla="*/ 14991 h 640831"/>
              <a:gd name="connsiteX0" fmla="*/ 0 w 3342807"/>
              <a:gd name="connsiteY0" fmla="*/ 10531 h 636371"/>
              <a:gd name="connsiteX1" fmla="*/ 2970625 w 3342807"/>
              <a:gd name="connsiteY1" fmla="*/ 0 h 636371"/>
              <a:gd name="connsiteX2" fmla="*/ 3297836 w 3342807"/>
              <a:gd name="connsiteY2" fmla="*/ 563293 h 636371"/>
              <a:gd name="connsiteX3" fmla="*/ 3342807 w 3342807"/>
              <a:gd name="connsiteY3" fmla="*/ 636371 h 636371"/>
              <a:gd name="connsiteX4" fmla="*/ 0 w 3342807"/>
              <a:gd name="connsiteY4" fmla="*/ 636371 h 636371"/>
              <a:gd name="connsiteX5" fmla="*/ 0 w 3342807"/>
              <a:gd name="connsiteY5" fmla="*/ 10531 h 636371"/>
              <a:gd name="connsiteX0" fmla="*/ 0 w 3342807"/>
              <a:gd name="connsiteY0" fmla="*/ 6070 h 631910"/>
              <a:gd name="connsiteX1" fmla="*/ 2964718 w 3342807"/>
              <a:gd name="connsiteY1" fmla="*/ 0 h 631910"/>
              <a:gd name="connsiteX2" fmla="*/ 3297836 w 3342807"/>
              <a:gd name="connsiteY2" fmla="*/ 558832 h 631910"/>
              <a:gd name="connsiteX3" fmla="*/ 3342807 w 3342807"/>
              <a:gd name="connsiteY3" fmla="*/ 631910 h 631910"/>
              <a:gd name="connsiteX4" fmla="*/ 0 w 3342807"/>
              <a:gd name="connsiteY4" fmla="*/ 631910 h 631910"/>
              <a:gd name="connsiteX5" fmla="*/ 0 w 3342807"/>
              <a:gd name="connsiteY5" fmla="*/ 6070 h 631910"/>
              <a:gd name="connsiteX0" fmla="*/ 0 w 3342807"/>
              <a:gd name="connsiteY0" fmla="*/ 0 h 625840"/>
              <a:gd name="connsiteX1" fmla="*/ 3031374 w 3342807"/>
              <a:gd name="connsiteY1" fmla="*/ 4321 h 625840"/>
              <a:gd name="connsiteX2" fmla="*/ 3297836 w 3342807"/>
              <a:gd name="connsiteY2" fmla="*/ 552762 h 625840"/>
              <a:gd name="connsiteX3" fmla="*/ 3342807 w 3342807"/>
              <a:gd name="connsiteY3" fmla="*/ 625840 h 625840"/>
              <a:gd name="connsiteX4" fmla="*/ 0 w 3342807"/>
              <a:gd name="connsiteY4" fmla="*/ 625840 h 625840"/>
              <a:gd name="connsiteX5" fmla="*/ 0 w 3342807"/>
              <a:gd name="connsiteY5" fmla="*/ 0 h 6258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342807" h="625840">
                <a:moveTo>
                  <a:pt x="0" y="0"/>
                </a:moveTo>
                <a:lnTo>
                  <a:pt x="3031374" y="4321"/>
                </a:lnTo>
                <a:lnTo>
                  <a:pt x="3297836" y="552762"/>
                </a:lnTo>
                <a:lnTo>
                  <a:pt x="3342807" y="625840"/>
                </a:lnTo>
                <a:lnTo>
                  <a:pt x="0" y="625840"/>
                </a:lnTo>
                <a:lnTo>
                  <a:pt x="0" y="0"/>
                </a:lnTo>
                <a:close/>
              </a:path>
            </a:pathLst>
          </a:cu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ＭＳ Ｐゴシック" pitchFamily="-32" charset="-128"/>
                <a:cs typeface="Calibri" panose="020F0502020204030204" pitchFamily="34" charset="0"/>
              </a:rPr>
              <a:t>Basic Biological, Physiological Needs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ＭＳ Ｐゴシック" pitchFamily="-32" charset="-128"/>
                <a:cs typeface="Calibri" panose="020F0502020204030204" pitchFamily="34" charset="0"/>
              </a:rPr>
              <a:t>63% of South Africa’s Children living in </a:t>
            </a:r>
            <a:r>
              <a:rPr kumimoji="0" lang="en-GB" sz="18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ＭＳ Ｐゴシック" pitchFamily="-32" charset="-128"/>
                <a:cs typeface="Calibri" panose="020F0502020204030204" pitchFamily="34" charset="0"/>
              </a:rPr>
              <a:t>this zone?</a:t>
            </a:r>
            <a:endParaRPr kumimoji="0" lang="en-GB" sz="1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 pitchFamily="34" charset="0"/>
              <a:ea typeface="ＭＳ Ｐゴシック" pitchFamily="-32" charset="-128"/>
              <a:cs typeface="Calibri" panose="020F0502020204030204" pitchFamily="34" charset="0"/>
            </a:endParaRPr>
          </a:p>
        </p:txBody>
      </p:sp>
      <p:sp>
        <p:nvSpPr>
          <p:cNvPr id="22" name="Rectangle: Single Corner Snipped 2"/>
          <p:cNvSpPr/>
          <p:nvPr/>
        </p:nvSpPr>
        <p:spPr bwMode="auto">
          <a:xfrm>
            <a:off x="9093" y="5590855"/>
            <a:ext cx="5186361" cy="625840"/>
          </a:xfrm>
          <a:custGeom>
            <a:avLst/>
            <a:gdLst>
              <a:gd name="connsiteX0" fmla="*/ 0 w 3342807"/>
              <a:gd name="connsiteY0" fmla="*/ 0 h 625840"/>
              <a:gd name="connsiteX1" fmla="*/ 3029887 w 3342807"/>
              <a:gd name="connsiteY1" fmla="*/ 0 h 625840"/>
              <a:gd name="connsiteX2" fmla="*/ 3342807 w 3342807"/>
              <a:gd name="connsiteY2" fmla="*/ 312920 h 625840"/>
              <a:gd name="connsiteX3" fmla="*/ 3342807 w 3342807"/>
              <a:gd name="connsiteY3" fmla="*/ 625840 h 625840"/>
              <a:gd name="connsiteX4" fmla="*/ 0 w 3342807"/>
              <a:gd name="connsiteY4" fmla="*/ 625840 h 625840"/>
              <a:gd name="connsiteX5" fmla="*/ 0 w 3342807"/>
              <a:gd name="connsiteY5" fmla="*/ 0 h 625840"/>
              <a:gd name="connsiteX0" fmla="*/ 0 w 3342807"/>
              <a:gd name="connsiteY0" fmla="*/ 0 h 625840"/>
              <a:gd name="connsiteX1" fmla="*/ 3029887 w 3342807"/>
              <a:gd name="connsiteY1" fmla="*/ 0 h 625840"/>
              <a:gd name="connsiteX2" fmla="*/ 3297836 w 3342807"/>
              <a:gd name="connsiteY2" fmla="*/ 552762 h 625840"/>
              <a:gd name="connsiteX3" fmla="*/ 3342807 w 3342807"/>
              <a:gd name="connsiteY3" fmla="*/ 625840 h 625840"/>
              <a:gd name="connsiteX4" fmla="*/ 0 w 3342807"/>
              <a:gd name="connsiteY4" fmla="*/ 625840 h 625840"/>
              <a:gd name="connsiteX5" fmla="*/ 0 w 3342807"/>
              <a:gd name="connsiteY5" fmla="*/ 0 h 625840"/>
              <a:gd name="connsiteX0" fmla="*/ 0 w 3342807"/>
              <a:gd name="connsiteY0" fmla="*/ 0 h 625840"/>
              <a:gd name="connsiteX1" fmla="*/ 2760064 w 3342807"/>
              <a:gd name="connsiteY1" fmla="*/ 0 h 625840"/>
              <a:gd name="connsiteX2" fmla="*/ 3297836 w 3342807"/>
              <a:gd name="connsiteY2" fmla="*/ 552762 h 625840"/>
              <a:gd name="connsiteX3" fmla="*/ 3342807 w 3342807"/>
              <a:gd name="connsiteY3" fmla="*/ 625840 h 625840"/>
              <a:gd name="connsiteX4" fmla="*/ 0 w 3342807"/>
              <a:gd name="connsiteY4" fmla="*/ 625840 h 625840"/>
              <a:gd name="connsiteX5" fmla="*/ 0 w 3342807"/>
              <a:gd name="connsiteY5" fmla="*/ 0 h 625840"/>
              <a:gd name="connsiteX0" fmla="*/ 0 w 3342807"/>
              <a:gd name="connsiteY0" fmla="*/ 0 h 625840"/>
              <a:gd name="connsiteX1" fmla="*/ 2928793 w 3342807"/>
              <a:gd name="connsiteY1" fmla="*/ 0 h 625840"/>
              <a:gd name="connsiteX2" fmla="*/ 3297836 w 3342807"/>
              <a:gd name="connsiteY2" fmla="*/ 552762 h 625840"/>
              <a:gd name="connsiteX3" fmla="*/ 3342807 w 3342807"/>
              <a:gd name="connsiteY3" fmla="*/ 625840 h 625840"/>
              <a:gd name="connsiteX4" fmla="*/ 0 w 3342807"/>
              <a:gd name="connsiteY4" fmla="*/ 625840 h 625840"/>
              <a:gd name="connsiteX5" fmla="*/ 0 w 3342807"/>
              <a:gd name="connsiteY5" fmla="*/ 0 h 625840"/>
              <a:gd name="connsiteX0" fmla="*/ 0 w 3342807"/>
              <a:gd name="connsiteY0" fmla="*/ 44971 h 670811"/>
              <a:gd name="connsiteX1" fmla="*/ 2968494 w 3342807"/>
              <a:gd name="connsiteY1" fmla="*/ 0 h 670811"/>
              <a:gd name="connsiteX2" fmla="*/ 3297836 w 3342807"/>
              <a:gd name="connsiteY2" fmla="*/ 597733 h 670811"/>
              <a:gd name="connsiteX3" fmla="*/ 3342807 w 3342807"/>
              <a:gd name="connsiteY3" fmla="*/ 670811 h 670811"/>
              <a:gd name="connsiteX4" fmla="*/ 0 w 3342807"/>
              <a:gd name="connsiteY4" fmla="*/ 670811 h 670811"/>
              <a:gd name="connsiteX5" fmla="*/ 0 w 3342807"/>
              <a:gd name="connsiteY5" fmla="*/ 44971 h 670811"/>
              <a:gd name="connsiteX0" fmla="*/ 0 w 3342807"/>
              <a:gd name="connsiteY0" fmla="*/ 44971 h 670811"/>
              <a:gd name="connsiteX1" fmla="*/ 2958569 w 3342807"/>
              <a:gd name="connsiteY1" fmla="*/ 0 h 670811"/>
              <a:gd name="connsiteX2" fmla="*/ 3297836 w 3342807"/>
              <a:gd name="connsiteY2" fmla="*/ 597733 h 670811"/>
              <a:gd name="connsiteX3" fmla="*/ 3342807 w 3342807"/>
              <a:gd name="connsiteY3" fmla="*/ 670811 h 670811"/>
              <a:gd name="connsiteX4" fmla="*/ 0 w 3342807"/>
              <a:gd name="connsiteY4" fmla="*/ 670811 h 670811"/>
              <a:gd name="connsiteX5" fmla="*/ 0 w 3342807"/>
              <a:gd name="connsiteY5" fmla="*/ 44971 h 670811"/>
              <a:gd name="connsiteX0" fmla="*/ 0 w 3342807"/>
              <a:gd name="connsiteY0" fmla="*/ 44971 h 670811"/>
              <a:gd name="connsiteX1" fmla="*/ 2958569 w 3342807"/>
              <a:gd name="connsiteY1" fmla="*/ 0 h 670811"/>
              <a:gd name="connsiteX2" fmla="*/ 3297836 w 3342807"/>
              <a:gd name="connsiteY2" fmla="*/ 597733 h 670811"/>
              <a:gd name="connsiteX3" fmla="*/ 3342807 w 3342807"/>
              <a:gd name="connsiteY3" fmla="*/ 670811 h 670811"/>
              <a:gd name="connsiteX4" fmla="*/ 0 w 3342807"/>
              <a:gd name="connsiteY4" fmla="*/ 670811 h 670811"/>
              <a:gd name="connsiteX5" fmla="*/ 0 w 3342807"/>
              <a:gd name="connsiteY5" fmla="*/ 44971 h 670811"/>
              <a:gd name="connsiteX0" fmla="*/ 0 w 3342807"/>
              <a:gd name="connsiteY0" fmla="*/ 14991 h 640831"/>
              <a:gd name="connsiteX1" fmla="*/ 2988345 w 3342807"/>
              <a:gd name="connsiteY1" fmla="*/ 0 h 640831"/>
              <a:gd name="connsiteX2" fmla="*/ 3297836 w 3342807"/>
              <a:gd name="connsiteY2" fmla="*/ 567753 h 640831"/>
              <a:gd name="connsiteX3" fmla="*/ 3342807 w 3342807"/>
              <a:gd name="connsiteY3" fmla="*/ 640831 h 640831"/>
              <a:gd name="connsiteX4" fmla="*/ 0 w 3342807"/>
              <a:gd name="connsiteY4" fmla="*/ 640831 h 640831"/>
              <a:gd name="connsiteX5" fmla="*/ 0 w 3342807"/>
              <a:gd name="connsiteY5" fmla="*/ 14991 h 640831"/>
              <a:gd name="connsiteX0" fmla="*/ 0 w 3342807"/>
              <a:gd name="connsiteY0" fmla="*/ 10531 h 636371"/>
              <a:gd name="connsiteX1" fmla="*/ 2970625 w 3342807"/>
              <a:gd name="connsiteY1" fmla="*/ 0 h 636371"/>
              <a:gd name="connsiteX2" fmla="*/ 3297836 w 3342807"/>
              <a:gd name="connsiteY2" fmla="*/ 563293 h 636371"/>
              <a:gd name="connsiteX3" fmla="*/ 3342807 w 3342807"/>
              <a:gd name="connsiteY3" fmla="*/ 636371 h 636371"/>
              <a:gd name="connsiteX4" fmla="*/ 0 w 3342807"/>
              <a:gd name="connsiteY4" fmla="*/ 636371 h 636371"/>
              <a:gd name="connsiteX5" fmla="*/ 0 w 3342807"/>
              <a:gd name="connsiteY5" fmla="*/ 10531 h 636371"/>
              <a:gd name="connsiteX0" fmla="*/ 0 w 3342807"/>
              <a:gd name="connsiteY0" fmla="*/ 6070 h 631910"/>
              <a:gd name="connsiteX1" fmla="*/ 2964718 w 3342807"/>
              <a:gd name="connsiteY1" fmla="*/ 0 h 631910"/>
              <a:gd name="connsiteX2" fmla="*/ 3297836 w 3342807"/>
              <a:gd name="connsiteY2" fmla="*/ 558832 h 631910"/>
              <a:gd name="connsiteX3" fmla="*/ 3342807 w 3342807"/>
              <a:gd name="connsiteY3" fmla="*/ 631910 h 631910"/>
              <a:gd name="connsiteX4" fmla="*/ 0 w 3342807"/>
              <a:gd name="connsiteY4" fmla="*/ 631910 h 631910"/>
              <a:gd name="connsiteX5" fmla="*/ 0 w 3342807"/>
              <a:gd name="connsiteY5" fmla="*/ 6070 h 631910"/>
              <a:gd name="connsiteX0" fmla="*/ 0 w 3384136"/>
              <a:gd name="connsiteY0" fmla="*/ 6070 h 631910"/>
              <a:gd name="connsiteX1" fmla="*/ 2964718 w 3384136"/>
              <a:gd name="connsiteY1" fmla="*/ 0 h 631910"/>
              <a:gd name="connsiteX2" fmla="*/ 3297836 w 3384136"/>
              <a:gd name="connsiteY2" fmla="*/ 558832 h 631910"/>
              <a:gd name="connsiteX3" fmla="*/ 3384136 w 3384136"/>
              <a:gd name="connsiteY3" fmla="*/ 620187 h 631910"/>
              <a:gd name="connsiteX4" fmla="*/ 0 w 3384136"/>
              <a:gd name="connsiteY4" fmla="*/ 631910 h 631910"/>
              <a:gd name="connsiteX5" fmla="*/ 0 w 3384136"/>
              <a:gd name="connsiteY5" fmla="*/ 6070 h 631910"/>
              <a:gd name="connsiteX0" fmla="*/ 0 w 3384136"/>
              <a:gd name="connsiteY0" fmla="*/ 6070 h 631910"/>
              <a:gd name="connsiteX1" fmla="*/ 2964718 w 3384136"/>
              <a:gd name="connsiteY1" fmla="*/ 0 h 631910"/>
              <a:gd name="connsiteX2" fmla="*/ 3384136 w 3384136"/>
              <a:gd name="connsiteY2" fmla="*/ 620187 h 631910"/>
              <a:gd name="connsiteX3" fmla="*/ 0 w 3384136"/>
              <a:gd name="connsiteY3" fmla="*/ 631910 h 631910"/>
              <a:gd name="connsiteX4" fmla="*/ 0 w 3384136"/>
              <a:gd name="connsiteY4" fmla="*/ 6070 h 631910"/>
              <a:gd name="connsiteX0" fmla="*/ 0 w 3390040"/>
              <a:gd name="connsiteY0" fmla="*/ 6070 h 631910"/>
              <a:gd name="connsiteX1" fmla="*/ 2964718 w 3390040"/>
              <a:gd name="connsiteY1" fmla="*/ 0 h 631910"/>
              <a:gd name="connsiteX2" fmla="*/ 3390040 w 3390040"/>
              <a:gd name="connsiteY2" fmla="*/ 631910 h 631910"/>
              <a:gd name="connsiteX3" fmla="*/ 0 w 3390040"/>
              <a:gd name="connsiteY3" fmla="*/ 631910 h 631910"/>
              <a:gd name="connsiteX4" fmla="*/ 0 w 3390040"/>
              <a:gd name="connsiteY4" fmla="*/ 6070 h 631910"/>
              <a:gd name="connsiteX0" fmla="*/ 0 w 3390040"/>
              <a:gd name="connsiteY0" fmla="*/ 0 h 625840"/>
              <a:gd name="connsiteX1" fmla="*/ 3061269 w 3390040"/>
              <a:gd name="connsiteY1" fmla="*/ 15031 h 625840"/>
              <a:gd name="connsiteX2" fmla="*/ 3390040 w 3390040"/>
              <a:gd name="connsiteY2" fmla="*/ 625840 h 625840"/>
              <a:gd name="connsiteX3" fmla="*/ 0 w 3390040"/>
              <a:gd name="connsiteY3" fmla="*/ 625840 h 625840"/>
              <a:gd name="connsiteX4" fmla="*/ 0 w 3390040"/>
              <a:gd name="connsiteY4" fmla="*/ 0 h 6258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90040" h="625840">
                <a:moveTo>
                  <a:pt x="0" y="0"/>
                </a:moveTo>
                <a:lnTo>
                  <a:pt x="3061269" y="15031"/>
                </a:lnTo>
                <a:lnTo>
                  <a:pt x="3390040" y="625840"/>
                </a:lnTo>
                <a:lnTo>
                  <a:pt x="0" y="625840"/>
                </a:lnTo>
                <a:lnTo>
                  <a:pt x="0" y="0"/>
                </a:lnTo>
                <a:close/>
              </a:path>
            </a:pathLst>
          </a:custGeom>
          <a:solidFill>
            <a:srgbClr val="FFC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ＭＳ Ｐゴシック" pitchFamily="-32" charset="-128"/>
                <a:cs typeface="Calibri" panose="020F0502020204030204" pitchFamily="34" charset="0"/>
              </a:rPr>
              <a:t>Safety, Security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ＭＳ Ｐゴシック" pitchFamily="-32" charset="-128"/>
                <a:cs typeface="Calibri" panose="020F0502020204030204" pitchFamily="34" charset="0"/>
              </a:rPr>
              <a:t>Exclusion &amp; Poverty breed crime, stunts growth</a:t>
            </a:r>
          </a:p>
        </p:txBody>
      </p:sp>
      <p:sp>
        <p:nvSpPr>
          <p:cNvPr id="23" name="Rectangle: Single Corner Snipped 2"/>
          <p:cNvSpPr/>
          <p:nvPr/>
        </p:nvSpPr>
        <p:spPr bwMode="auto">
          <a:xfrm>
            <a:off x="9094" y="4947413"/>
            <a:ext cx="4661380" cy="643063"/>
          </a:xfrm>
          <a:custGeom>
            <a:avLst/>
            <a:gdLst>
              <a:gd name="connsiteX0" fmla="*/ 0 w 3342807"/>
              <a:gd name="connsiteY0" fmla="*/ 0 h 625840"/>
              <a:gd name="connsiteX1" fmla="*/ 3029887 w 3342807"/>
              <a:gd name="connsiteY1" fmla="*/ 0 h 625840"/>
              <a:gd name="connsiteX2" fmla="*/ 3342807 w 3342807"/>
              <a:gd name="connsiteY2" fmla="*/ 312920 h 625840"/>
              <a:gd name="connsiteX3" fmla="*/ 3342807 w 3342807"/>
              <a:gd name="connsiteY3" fmla="*/ 625840 h 625840"/>
              <a:gd name="connsiteX4" fmla="*/ 0 w 3342807"/>
              <a:gd name="connsiteY4" fmla="*/ 625840 h 625840"/>
              <a:gd name="connsiteX5" fmla="*/ 0 w 3342807"/>
              <a:gd name="connsiteY5" fmla="*/ 0 h 625840"/>
              <a:gd name="connsiteX0" fmla="*/ 0 w 3342807"/>
              <a:gd name="connsiteY0" fmla="*/ 0 h 625840"/>
              <a:gd name="connsiteX1" fmla="*/ 3029887 w 3342807"/>
              <a:gd name="connsiteY1" fmla="*/ 0 h 625840"/>
              <a:gd name="connsiteX2" fmla="*/ 3297836 w 3342807"/>
              <a:gd name="connsiteY2" fmla="*/ 552762 h 625840"/>
              <a:gd name="connsiteX3" fmla="*/ 3342807 w 3342807"/>
              <a:gd name="connsiteY3" fmla="*/ 625840 h 625840"/>
              <a:gd name="connsiteX4" fmla="*/ 0 w 3342807"/>
              <a:gd name="connsiteY4" fmla="*/ 625840 h 625840"/>
              <a:gd name="connsiteX5" fmla="*/ 0 w 3342807"/>
              <a:gd name="connsiteY5" fmla="*/ 0 h 625840"/>
              <a:gd name="connsiteX0" fmla="*/ 0 w 3342807"/>
              <a:gd name="connsiteY0" fmla="*/ 0 h 625840"/>
              <a:gd name="connsiteX1" fmla="*/ 2760064 w 3342807"/>
              <a:gd name="connsiteY1" fmla="*/ 0 h 625840"/>
              <a:gd name="connsiteX2" fmla="*/ 3297836 w 3342807"/>
              <a:gd name="connsiteY2" fmla="*/ 552762 h 625840"/>
              <a:gd name="connsiteX3" fmla="*/ 3342807 w 3342807"/>
              <a:gd name="connsiteY3" fmla="*/ 625840 h 625840"/>
              <a:gd name="connsiteX4" fmla="*/ 0 w 3342807"/>
              <a:gd name="connsiteY4" fmla="*/ 625840 h 625840"/>
              <a:gd name="connsiteX5" fmla="*/ 0 w 3342807"/>
              <a:gd name="connsiteY5" fmla="*/ 0 h 625840"/>
              <a:gd name="connsiteX0" fmla="*/ 0 w 3342807"/>
              <a:gd name="connsiteY0" fmla="*/ 0 h 625840"/>
              <a:gd name="connsiteX1" fmla="*/ 2928793 w 3342807"/>
              <a:gd name="connsiteY1" fmla="*/ 0 h 625840"/>
              <a:gd name="connsiteX2" fmla="*/ 3297836 w 3342807"/>
              <a:gd name="connsiteY2" fmla="*/ 552762 h 625840"/>
              <a:gd name="connsiteX3" fmla="*/ 3342807 w 3342807"/>
              <a:gd name="connsiteY3" fmla="*/ 625840 h 625840"/>
              <a:gd name="connsiteX4" fmla="*/ 0 w 3342807"/>
              <a:gd name="connsiteY4" fmla="*/ 625840 h 625840"/>
              <a:gd name="connsiteX5" fmla="*/ 0 w 3342807"/>
              <a:gd name="connsiteY5" fmla="*/ 0 h 625840"/>
              <a:gd name="connsiteX0" fmla="*/ 0 w 3342807"/>
              <a:gd name="connsiteY0" fmla="*/ 44971 h 670811"/>
              <a:gd name="connsiteX1" fmla="*/ 2968494 w 3342807"/>
              <a:gd name="connsiteY1" fmla="*/ 0 h 670811"/>
              <a:gd name="connsiteX2" fmla="*/ 3297836 w 3342807"/>
              <a:gd name="connsiteY2" fmla="*/ 597733 h 670811"/>
              <a:gd name="connsiteX3" fmla="*/ 3342807 w 3342807"/>
              <a:gd name="connsiteY3" fmla="*/ 670811 h 670811"/>
              <a:gd name="connsiteX4" fmla="*/ 0 w 3342807"/>
              <a:gd name="connsiteY4" fmla="*/ 670811 h 670811"/>
              <a:gd name="connsiteX5" fmla="*/ 0 w 3342807"/>
              <a:gd name="connsiteY5" fmla="*/ 44971 h 670811"/>
              <a:gd name="connsiteX0" fmla="*/ 0 w 3342807"/>
              <a:gd name="connsiteY0" fmla="*/ 44971 h 670811"/>
              <a:gd name="connsiteX1" fmla="*/ 2958569 w 3342807"/>
              <a:gd name="connsiteY1" fmla="*/ 0 h 670811"/>
              <a:gd name="connsiteX2" fmla="*/ 3297836 w 3342807"/>
              <a:gd name="connsiteY2" fmla="*/ 597733 h 670811"/>
              <a:gd name="connsiteX3" fmla="*/ 3342807 w 3342807"/>
              <a:gd name="connsiteY3" fmla="*/ 670811 h 670811"/>
              <a:gd name="connsiteX4" fmla="*/ 0 w 3342807"/>
              <a:gd name="connsiteY4" fmla="*/ 670811 h 670811"/>
              <a:gd name="connsiteX5" fmla="*/ 0 w 3342807"/>
              <a:gd name="connsiteY5" fmla="*/ 44971 h 670811"/>
              <a:gd name="connsiteX0" fmla="*/ 0 w 3342807"/>
              <a:gd name="connsiteY0" fmla="*/ 44971 h 670811"/>
              <a:gd name="connsiteX1" fmla="*/ 2958569 w 3342807"/>
              <a:gd name="connsiteY1" fmla="*/ 0 h 670811"/>
              <a:gd name="connsiteX2" fmla="*/ 3297836 w 3342807"/>
              <a:gd name="connsiteY2" fmla="*/ 597733 h 670811"/>
              <a:gd name="connsiteX3" fmla="*/ 3342807 w 3342807"/>
              <a:gd name="connsiteY3" fmla="*/ 670811 h 670811"/>
              <a:gd name="connsiteX4" fmla="*/ 0 w 3342807"/>
              <a:gd name="connsiteY4" fmla="*/ 670811 h 670811"/>
              <a:gd name="connsiteX5" fmla="*/ 0 w 3342807"/>
              <a:gd name="connsiteY5" fmla="*/ 44971 h 670811"/>
              <a:gd name="connsiteX0" fmla="*/ 0 w 3342807"/>
              <a:gd name="connsiteY0" fmla="*/ 14991 h 640831"/>
              <a:gd name="connsiteX1" fmla="*/ 2988345 w 3342807"/>
              <a:gd name="connsiteY1" fmla="*/ 0 h 640831"/>
              <a:gd name="connsiteX2" fmla="*/ 3297836 w 3342807"/>
              <a:gd name="connsiteY2" fmla="*/ 567753 h 640831"/>
              <a:gd name="connsiteX3" fmla="*/ 3342807 w 3342807"/>
              <a:gd name="connsiteY3" fmla="*/ 640831 h 640831"/>
              <a:gd name="connsiteX4" fmla="*/ 0 w 3342807"/>
              <a:gd name="connsiteY4" fmla="*/ 640831 h 640831"/>
              <a:gd name="connsiteX5" fmla="*/ 0 w 3342807"/>
              <a:gd name="connsiteY5" fmla="*/ 14991 h 640831"/>
              <a:gd name="connsiteX0" fmla="*/ 0 w 3342807"/>
              <a:gd name="connsiteY0" fmla="*/ 10531 h 636371"/>
              <a:gd name="connsiteX1" fmla="*/ 2970625 w 3342807"/>
              <a:gd name="connsiteY1" fmla="*/ 0 h 636371"/>
              <a:gd name="connsiteX2" fmla="*/ 3297836 w 3342807"/>
              <a:gd name="connsiteY2" fmla="*/ 563293 h 636371"/>
              <a:gd name="connsiteX3" fmla="*/ 3342807 w 3342807"/>
              <a:gd name="connsiteY3" fmla="*/ 636371 h 636371"/>
              <a:gd name="connsiteX4" fmla="*/ 0 w 3342807"/>
              <a:gd name="connsiteY4" fmla="*/ 636371 h 636371"/>
              <a:gd name="connsiteX5" fmla="*/ 0 w 3342807"/>
              <a:gd name="connsiteY5" fmla="*/ 10531 h 636371"/>
              <a:gd name="connsiteX0" fmla="*/ 0 w 3342807"/>
              <a:gd name="connsiteY0" fmla="*/ 6070 h 631910"/>
              <a:gd name="connsiteX1" fmla="*/ 2964718 w 3342807"/>
              <a:gd name="connsiteY1" fmla="*/ 0 h 631910"/>
              <a:gd name="connsiteX2" fmla="*/ 3297836 w 3342807"/>
              <a:gd name="connsiteY2" fmla="*/ 558832 h 631910"/>
              <a:gd name="connsiteX3" fmla="*/ 3342807 w 3342807"/>
              <a:gd name="connsiteY3" fmla="*/ 631910 h 631910"/>
              <a:gd name="connsiteX4" fmla="*/ 0 w 3342807"/>
              <a:gd name="connsiteY4" fmla="*/ 631910 h 631910"/>
              <a:gd name="connsiteX5" fmla="*/ 0 w 3342807"/>
              <a:gd name="connsiteY5" fmla="*/ 6070 h 631910"/>
              <a:gd name="connsiteX0" fmla="*/ 0 w 3384136"/>
              <a:gd name="connsiteY0" fmla="*/ 6070 h 631910"/>
              <a:gd name="connsiteX1" fmla="*/ 2964718 w 3384136"/>
              <a:gd name="connsiteY1" fmla="*/ 0 h 631910"/>
              <a:gd name="connsiteX2" fmla="*/ 3297836 w 3384136"/>
              <a:gd name="connsiteY2" fmla="*/ 558832 h 631910"/>
              <a:gd name="connsiteX3" fmla="*/ 3384136 w 3384136"/>
              <a:gd name="connsiteY3" fmla="*/ 620187 h 631910"/>
              <a:gd name="connsiteX4" fmla="*/ 0 w 3384136"/>
              <a:gd name="connsiteY4" fmla="*/ 631910 h 631910"/>
              <a:gd name="connsiteX5" fmla="*/ 0 w 3384136"/>
              <a:gd name="connsiteY5" fmla="*/ 6070 h 631910"/>
              <a:gd name="connsiteX0" fmla="*/ 0 w 3384136"/>
              <a:gd name="connsiteY0" fmla="*/ 6070 h 631910"/>
              <a:gd name="connsiteX1" fmla="*/ 2964718 w 3384136"/>
              <a:gd name="connsiteY1" fmla="*/ 0 h 631910"/>
              <a:gd name="connsiteX2" fmla="*/ 3384136 w 3384136"/>
              <a:gd name="connsiteY2" fmla="*/ 620187 h 631910"/>
              <a:gd name="connsiteX3" fmla="*/ 0 w 3384136"/>
              <a:gd name="connsiteY3" fmla="*/ 631910 h 631910"/>
              <a:gd name="connsiteX4" fmla="*/ 0 w 3384136"/>
              <a:gd name="connsiteY4" fmla="*/ 6070 h 631910"/>
              <a:gd name="connsiteX0" fmla="*/ 0 w 3390040"/>
              <a:gd name="connsiteY0" fmla="*/ 6070 h 631910"/>
              <a:gd name="connsiteX1" fmla="*/ 2964718 w 3390040"/>
              <a:gd name="connsiteY1" fmla="*/ 0 h 631910"/>
              <a:gd name="connsiteX2" fmla="*/ 3390040 w 3390040"/>
              <a:gd name="connsiteY2" fmla="*/ 631910 h 631910"/>
              <a:gd name="connsiteX3" fmla="*/ 0 w 3390040"/>
              <a:gd name="connsiteY3" fmla="*/ 631910 h 631910"/>
              <a:gd name="connsiteX4" fmla="*/ 0 w 3390040"/>
              <a:gd name="connsiteY4" fmla="*/ 6070 h 631910"/>
              <a:gd name="connsiteX0" fmla="*/ 0 w 3459111"/>
              <a:gd name="connsiteY0" fmla="*/ 6070 h 640148"/>
              <a:gd name="connsiteX1" fmla="*/ 2964718 w 3459111"/>
              <a:gd name="connsiteY1" fmla="*/ 0 h 640148"/>
              <a:gd name="connsiteX2" fmla="*/ 3459111 w 3459111"/>
              <a:gd name="connsiteY2" fmla="*/ 640148 h 640148"/>
              <a:gd name="connsiteX3" fmla="*/ 0 w 3459111"/>
              <a:gd name="connsiteY3" fmla="*/ 631910 h 640148"/>
              <a:gd name="connsiteX4" fmla="*/ 0 w 3459111"/>
              <a:gd name="connsiteY4" fmla="*/ 6070 h 640148"/>
              <a:gd name="connsiteX0" fmla="*/ 0 w 3459111"/>
              <a:gd name="connsiteY0" fmla="*/ 6070 h 636029"/>
              <a:gd name="connsiteX1" fmla="*/ 2964718 w 3459111"/>
              <a:gd name="connsiteY1" fmla="*/ 0 h 636029"/>
              <a:gd name="connsiteX2" fmla="*/ 3459111 w 3459111"/>
              <a:gd name="connsiteY2" fmla="*/ 636029 h 636029"/>
              <a:gd name="connsiteX3" fmla="*/ 0 w 3459111"/>
              <a:gd name="connsiteY3" fmla="*/ 631910 h 636029"/>
              <a:gd name="connsiteX4" fmla="*/ 0 w 3459111"/>
              <a:gd name="connsiteY4" fmla="*/ 6070 h 636029"/>
              <a:gd name="connsiteX0" fmla="*/ 0 w 3459111"/>
              <a:gd name="connsiteY0" fmla="*/ 13104 h 643063"/>
              <a:gd name="connsiteX1" fmla="*/ 3063892 w 3459111"/>
              <a:gd name="connsiteY1" fmla="*/ 0 h 643063"/>
              <a:gd name="connsiteX2" fmla="*/ 3459111 w 3459111"/>
              <a:gd name="connsiteY2" fmla="*/ 643063 h 643063"/>
              <a:gd name="connsiteX3" fmla="*/ 0 w 3459111"/>
              <a:gd name="connsiteY3" fmla="*/ 638944 h 643063"/>
              <a:gd name="connsiteX4" fmla="*/ 0 w 3459111"/>
              <a:gd name="connsiteY4" fmla="*/ 13104 h 6430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59111" h="643063">
                <a:moveTo>
                  <a:pt x="0" y="13104"/>
                </a:moveTo>
                <a:lnTo>
                  <a:pt x="3063892" y="0"/>
                </a:lnTo>
                <a:lnTo>
                  <a:pt x="3459111" y="643063"/>
                </a:lnTo>
                <a:lnTo>
                  <a:pt x="0" y="638944"/>
                </a:lnTo>
                <a:lnTo>
                  <a:pt x="0" y="13104"/>
                </a:lnTo>
                <a:close/>
              </a:path>
            </a:pathLst>
          </a:custGeom>
          <a:solidFill>
            <a:srgbClr val="0099CC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ＭＳ Ｐゴシック" pitchFamily="-32" charset="-128"/>
                <a:cs typeface="Calibri" panose="020F0502020204030204" pitchFamily="34" charset="0"/>
              </a:rPr>
              <a:t>Belonging, Social Inclusion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ＭＳ Ｐゴシック" pitchFamily="-32" charset="-128"/>
                <a:cs typeface="Calibri" panose="020F0502020204030204" pitchFamily="34" charset="0"/>
              </a:rPr>
              <a:t>Family and Community Stability/Support</a:t>
            </a:r>
          </a:p>
        </p:txBody>
      </p:sp>
      <p:sp>
        <p:nvSpPr>
          <p:cNvPr id="24" name="Rectangle: Single Corner Snipped 2"/>
          <p:cNvSpPr/>
          <p:nvPr/>
        </p:nvSpPr>
        <p:spPr bwMode="auto">
          <a:xfrm>
            <a:off x="9094" y="4322049"/>
            <a:ext cx="4133698" cy="631910"/>
          </a:xfrm>
          <a:custGeom>
            <a:avLst/>
            <a:gdLst>
              <a:gd name="connsiteX0" fmla="*/ 0 w 3342807"/>
              <a:gd name="connsiteY0" fmla="*/ 0 h 625840"/>
              <a:gd name="connsiteX1" fmla="*/ 3029887 w 3342807"/>
              <a:gd name="connsiteY1" fmla="*/ 0 h 625840"/>
              <a:gd name="connsiteX2" fmla="*/ 3342807 w 3342807"/>
              <a:gd name="connsiteY2" fmla="*/ 312920 h 625840"/>
              <a:gd name="connsiteX3" fmla="*/ 3342807 w 3342807"/>
              <a:gd name="connsiteY3" fmla="*/ 625840 h 625840"/>
              <a:gd name="connsiteX4" fmla="*/ 0 w 3342807"/>
              <a:gd name="connsiteY4" fmla="*/ 625840 h 625840"/>
              <a:gd name="connsiteX5" fmla="*/ 0 w 3342807"/>
              <a:gd name="connsiteY5" fmla="*/ 0 h 625840"/>
              <a:gd name="connsiteX0" fmla="*/ 0 w 3342807"/>
              <a:gd name="connsiteY0" fmla="*/ 0 h 625840"/>
              <a:gd name="connsiteX1" fmla="*/ 3029887 w 3342807"/>
              <a:gd name="connsiteY1" fmla="*/ 0 h 625840"/>
              <a:gd name="connsiteX2" fmla="*/ 3297836 w 3342807"/>
              <a:gd name="connsiteY2" fmla="*/ 552762 h 625840"/>
              <a:gd name="connsiteX3" fmla="*/ 3342807 w 3342807"/>
              <a:gd name="connsiteY3" fmla="*/ 625840 h 625840"/>
              <a:gd name="connsiteX4" fmla="*/ 0 w 3342807"/>
              <a:gd name="connsiteY4" fmla="*/ 625840 h 625840"/>
              <a:gd name="connsiteX5" fmla="*/ 0 w 3342807"/>
              <a:gd name="connsiteY5" fmla="*/ 0 h 625840"/>
              <a:gd name="connsiteX0" fmla="*/ 0 w 3342807"/>
              <a:gd name="connsiteY0" fmla="*/ 0 h 625840"/>
              <a:gd name="connsiteX1" fmla="*/ 2760064 w 3342807"/>
              <a:gd name="connsiteY1" fmla="*/ 0 h 625840"/>
              <a:gd name="connsiteX2" fmla="*/ 3297836 w 3342807"/>
              <a:gd name="connsiteY2" fmla="*/ 552762 h 625840"/>
              <a:gd name="connsiteX3" fmla="*/ 3342807 w 3342807"/>
              <a:gd name="connsiteY3" fmla="*/ 625840 h 625840"/>
              <a:gd name="connsiteX4" fmla="*/ 0 w 3342807"/>
              <a:gd name="connsiteY4" fmla="*/ 625840 h 625840"/>
              <a:gd name="connsiteX5" fmla="*/ 0 w 3342807"/>
              <a:gd name="connsiteY5" fmla="*/ 0 h 625840"/>
              <a:gd name="connsiteX0" fmla="*/ 0 w 3342807"/>
              <a:gd name="connsiteY0" fmla="*/ 0 h 625840"/>
              <a:gd name="connsiteX1" fmla="*/ 2928793 w 3342807"/>
              <a:gd name="connsiteY1" fmla="*/ 0 h 625840"/>
              <a:gd name="connsiteX2" fmla="*/ 3297836 w 3342807"/>
              <a:gd name="connsiteY2" fmla="*/ 552762 h 625840"/>
              <a:gd name="connsiteX3" fmla="*/ 3342807 w 3342807"/>
              <a:gd name="connsiteY3" fmla="*/ 625840 h 625840"/>
              <a:gd name="connsiteX4" fmla="*/ 0 w 3342807"/>
              <a:gd name="connsiteY4" fmla="*/ 625840 h 625840"/>
              <a:gd name="connsiteX5" fmla="*/ 0 w 3342807"/>
              <a:gd name="connsiteY5" fmla="*/ 0 h 625840"/>
              <a:gd name="connsiteX0" fmla="*/ 0 w 3342807"/>
              <a:gd name="connsiteY0" fmla="*/ 44971 h 670811"/>
              <a:gd name="connsiteX1" fmla="*/ 2968494 w 3342807"/>
              <a:gd name="connsiteY1" fmla="*/ 0 h 670811"/>
              <a:gd name="connsiteX2" fmla="*/ 3297836 w 3342807"/>
              <a:gd name="connsiteY2" fmla="*/ 597733 h 670811"/>
              <a:gd name="connsiteX3" fmla="*/ 3342807 w 3342807"/>
              <a:gd name="connsiteY3" fmla="*/ 670811 h 670811"/>
              <a:gd name="connsiteX4" fmla="*/ 0 w 3342807"/>
              <a:gd name="connsiteY4" fmla="*/ 670811 h 670811"/>
              <a:gd name="connsiteX5" fmla="*/ 0 w 3342807"/>
              <a:gd name="connsiteY5" fmla="*/ 44971 h 670811"/>
              <a:gd name="connsiteX0" fmla="*/ 0 w 3342807"/>
              <a:gd name="connsiteY0" fmla="*/ 44971 h 670811"/>
              <a:gd name="connsiteX1" fmla="*/ 2958569 w 3342807"/>
              <a:gd name="connsiteY1" fmla="*/ 0 h 670811"/>
              <a:gd name="connsiteX2" fmla="*/ 3297836 w 3342807"/>
              <a:gd name="connsiteY2" fmla="*/ 597733 h 670811"/>
              <a:gd name="connsiteX3" fmla="*/ 3342807 w 3342807"/>
              <a:gd name="connsiteY3" fmla="*/ 670811 h 670811"/>
              <a:gd name="connsiteX4" fmla="*/ 0 w 3342807"/>
              <a:gd name="connsiteY4" fmla="*/ 670811 h 670811"/>
              <a:gd name="connsiteX5" fmla="*/ 0 w 3342807"/>
              <a:gd name="connsiteY5" fmla="*/ 44971 h 670811"/>
              <a:gd name="connsiteX0" fmla="*/ 0 w 3342807"/>
              <a:gd name="connsiteY0" fmla="*/ 44971 h 670811"/>
              <a:gd name="connsiteX1" fmla="*/ 2958569 w 3342807"/>
              <a:gd name="connsiteY1" fmla="*/ 0 h 670811"/>
              <a:gd name="connsiteX2" fmla="*/ 3297836 w 3342807"/>
              <a:gd name="connsiteY2" fmla="*/ 597733 h 670811"/>
              <a:gd name="connsiteX3" fmla="*/ 3342807 w 3342807"/>
              <a:gd name="connsiteY3" fmla="*/ 670811 h 670811"/>
              <a:gd name="connsiteX4" fmla="*/ 0 w 3342807"/>
              <a:gd name="connsiteY4" fmla="*/ 670811 h 670811"/>
              <a:gd name="connsiteX5" fmla="*/ 0 w 3342807"/>
              <a:gd name="connsiteY5" fmla="*/ 44971 h 670811"/>
              <a:gd name="connsiteX0" fmla="*/ 0 w 3342807"/>
              <a:gd name="connsiteY0" fmla="*/ 14991 h 640831"/>
              <a:gd name="connsiteX1" fmla="*/ 2988345 w 3342807"/>
              <a:gd name="connsiteY1" fmla="*/ 0 h 640831"/>
              <a:gd name="connsiteX2" fmla="*/ 3297836 w 3342807"/>
              <a:gd name="connsiteY2" fmla="*/ 567753 h 640831"/>
              <a:gd name="connsiteX3" fmla="*/ 3342807 w 3342807"/>
              <a:gd name="connsiteY3" fmla="*/ 640831 h 640831"/>
              <a:gd name="connsiteX4" fmla="*/ 0 w 3342807"/>
              <a:gd name="connsiteY4" fmla="*/ 640831 h 640831"/>
              <a:gd name="connsiteX5" fmla="*/ 0 w 3342807"/>
              <a:gd name="connsiteY5" fmla="*/ 14991 h 640831"/>
              <a:gd name="connsiteX0" fmla="*/ 0 w 3342807"/>
              <a:gd name="connsiteY0" fmla="*/ 10531 h 636371"/>
              <a:gd name="connsiteX1" fmla="*/ 2970625 w 3342807"/>
              <a:gd name="connsiteY1" fmla="*/ 0 h 636371"/>
              <a:gd name="connsiteX2" fmla="*/ 3297836 w 3342807"/>
              <a:gd name="connsiteY2" fmla="*/ 563293 h 636371"/>
              <a:gd name="connsiteX3" fmla="*/ 3342807 w 3342807"/>
              <a:gd name="connsiteY3" fmla="*/ 636371 h 636371"/>
              <a:gd name="connsiteX4" fmla="*/ 0 w 3342807"/>
              <a:gd name="connsiteY4" fmla="*/ 636371 h 636371"/>
              <a:gd name="connsiteX5" fmla="*/ 0 w 3342807"/>
              <a:gd name="connsiteY5" fmla="*/ 10531 h 636371"/>
              <a:gd name="connsiteX0" fmla="*/ 0 w 3342807"/>
              <a:gd name="connsiteY0" fmla="*/ 6070 h 631910"/>
              <a:gd name="connsiteX1" fmla="*/ 2964718 w 3342807"/>
              <a:gd name="connsiteY1" fmla="*/ 0 h 631910"/>
              <a:gd name="connsiteX2" fmla="*/ 3297836 w 3342807"/>
              <a:gd name="connsiteY2" fmla="*/ 558832 h 631910"/>
              <a:gd name="connsiteX3" fmla="*/ 3342807 w 3342807"/>
              <a:gd name="connsiteY3" fmla="*/ 631910 h 631910"/>
              <a:gd name="connsiteX4" fmla="*/ 0 w 3342807"/>
              <a:gd name="connsiteY4" fmla="*/ 631910 h 631910"/>
              <a:gd name="connsiteX5" fmla="*/ 0 w 3342807"/>
              <a:gd name="connsiteY5" fmla="*/ 6070 h 631910"/>
              <a:gd name="connsiteX0" fmla="*/ 0 w 3384136"/>
              <a:gd name="connsiteY0" fmla="*/ 6070 h 631910"/>
              <a:gd name="connsiteX1" fmla="*/ 2964718 w 3384136"/>
              <a:gd name="connsiteY1" fmla="*/ 0 h 631910"/>
              <a:gd name="connsiteX2" fmla="*/ 3297836 w 3384136"/>
              <a:gd name="connsiteY2" fmla="*/ 558832 h 631910"/>
              <a:gd name="connsiteX3" fmla="*/ 3384136 w 3384136"/>
              <a:gd name="connsiteY3" fmla="*/ 620187 h 631910"/>
              <a:gd name="connsiteX4" fmla="*/ 0 w 3384136"/>
              <a:gd name="connsiteY4" fmla="*/ 631910 h 631910"/>
              <a:gd name="connsiteX5" fmla="*/ 0 w 3384136"/>
              <a:gd name="connsiteY5" fmla="*/ 6070 h 631910"/>
              <a:gd name="connsiteX0" fmla="*/ 0 w 3384136"/>
              <a:gd name="connsiteY0" fmla="*/ 6070 h 631910"/>
              <a:gd name="connsiteX1" fmla="*/ 2964718 w 3384136"/>
              <a:gd name="connsiteY1" fmla="*/ 0 h 631910"/>
              <a:gd name="connsiteX2" fmla="*/ 3384136 w 3384136"/>
              <a:gd name="connsiteY2" fmla="*/ 620187 h 631910"/>
              <a:gd name="connsiteX3" fmla="*/ 0 w 3384136"/>
              <a:gd name="connsiteY3" fmla="*/ 631910 h 631910"/>
              <a:gd name="connsiteX4" fmla="*/ 0 w 3384136"/>
              <a:gd name="connsiteY4" fmla="*/ 6070 h 631910"/>
              <a:gd name="connsiteX0" fmla="*/ 0 w 3390040"/>
              <a:gd name="connsiteY0" fmla="*/ 6070 h 631910"/>
              <a:gd name="connsiteX1" fmla="*/ 2964718 w 3390040"/>
              <a:gd name="connsiteY1" fmla="*/ 0 h 631910"/>
              <a:gd name="connsiteX2" fmla="*/ 3390040 w 3390040"/>
              <a:gd name="connsiteY2" fmla="*/ 631910 h 631910"/>
              <a:gd name="connsiteX3" fmla="*/ 0 w 3390040"/>
              <a:gd name="connsiteY3" fmla="*/ 631910 h 631910"/>
              <a:gd name="connsiteX4" fmla="*/ 0 w 3390040"/>
              <a:gd name="connsiteY4" fmla="*/ 6070 h 631910"/>
              <a:gd name="connsiteX0" fmla="*/ 0 w 3459111"/>
              <a:gd name="connsiteY0" fmla="*/ 6070 h 640148"/>
              <a:gd name="connsiteX1" fmla="*/ 2964718 w 3459111"/>
              <a:gd name="connsiteY1" fmla="*/ 0 h 640148"/>
              <a:gd name="connsiteX2" fmla="*/ 3459111 w 3459111"/>
              <a:gd name="connsiteY2" fmla="*/ 640148 h 640148"/>
              <a:gd name="connsiteX3" fmla="*/ 0 w 3459111"/>
              <a:gd name="connsiteY3" fmla="*/ 631910 h 640148"/>
              <a:gd name="connsiteX4" fmla="*/ 0 w 3459111"/>
              <a:gd name="connsiteY4" fmla="*/ 6070 h 640148"/>
              <a:gd name="connsiteX0" fmla="*/ 0 w 3459111"/>
              <a:gd name="connsiteY0" fmla="*/ 6070 h 636029"/>
              <a:gd name="connsiteX1" fmla="*/ 2964718 w 3459111"/>
              <a:gd name="connsiteY1" fmla="*/ 0 h 636029"/>
              <a:gd name="connsiteX2" fmla="*/ 3459111 w 3459111"/>
              <a:gd name="connsiteY2" fmla="*/ 636029 h 636029"/>
              <a:gd name="connsiteX3" fmla="*/ 0 w 3459111"/>
              <a:gd name="connsiteY3" fmla="*/ 631910 h 636029"/>
              <a:gd name="connsiteX4" fmla="*/ 0 w 3459111"/>
              <a:gd name="connsiteY4" fmla="*/ 6070 h 636029"/>
              <a:gd name="connsiteX0" fmla="*/ 0 w 3459111"/>
              <a:gd name="connsiteY0" fmla="*/ 1951 h 631910"/>
              <a:gd name="connsiteX1" fmla="*/ 2888395 w 3459111"/>
              <a:gd name="connsiteY1" fmla="*/ 0 h 631910"/>
              <a:gd name="connsiteX2" fmla="*/ 3459111 w 3459111"/>
              <a:gd name="connsiteY2" fmla="*/ 631910 h 631910"/>
              <a:gd name="connsiteX3" fmla="*/ 0 w 3459111"/>
              <a:gd name="connsiteY3" fmla="*/ 627791 h 631910"/>
              <a:gd name="connsiteX4" fmla="*/ 0 w 3459111"/>
              <a:gd name="connsiteY4" fmla="*/ 1951 h 631910"/>
              <a:gd name="connsiteX0" fmla="*/ 0 w 3459111"/>
              <a:gd name="connsiteY0" fmla="*/ 1951 h 631910"/>
              <a:gd name="connsiteX1" fmla="*/ 2875676 w 3459111"/>
              <a:gd name="connsiteY1" fmla="*/ 0 h 631910"/>
              <a:gd name="connsiteX2" fmla="*/ 3459111 w 3459111"/>
              <a:gd name="connsiteY2" fmla="*/ 631910 h 631910"/>
              <a:gd name="connsiteX3" fmla="*/ 0 w 3459111"/>
              <a:gd name="connsiteY3" fmla="*/ 627791 h 631910"/>
              <a:gd name="connsiteX4" fmla="*/ 0 w 3459111"/>
              <a:gd name="connsiteY4" fmla="*/ 1951 h 631910"/>
              <a:gd name="connsiteX0" fmla="*/ 0 w 3459111"/>
              <a:gd name="connsiteY0" fmla="*/ 1951 h 631910"/>
              <a:gd name="connsiteX1" fmla="*/ 3021425 w 3459111"/>
              <a:gd name="connsiteY1" fmla="*/ 0 h 631910"/>
              <a:gd name="connsiteX2" fmla="*/ 3459111 w 3459111"/>
              <a:gd name="connsiteY2" fmla="*/ 631910 h 631910"/>
              <a:gd name="connsiteX3" fmla="*/ 0 w 3459111"/>
              <a:gd name="connsiteY3" fmla="*/ 627791 h 631910"/>
              <a:gd name="connsiteX4" fmla="*/ 0 w 3459111"/>
              <a:gd name="connsiteY4" fmla="*/ 1951 h 6319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59111" h="631910">
                <a:moveTo>
                  <a:pt x="0" y="1951"/>
                </a:moveTo>
                <a:lnTo>
                  <a:pt x="3021425" y="0"/>
                </a:lnTo>
                <a:lnTo>
                  <a:pt x="3459111" y="631910"/>
                </a:lnTo>
                <a:lnTo>
                  <a:pt x="0" y="627791"/>
                </a:lnTo>
                <a:lnTo>
                  <a:pt x="0" y="1951"/>
                </a:lnTo>
                <a:close/>
              </a:path>
            </a:pathLst>
          </a:custGeom>
          <a:solidFill>
            <a:srgbClr val="FF66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ＭＳ Ｐゴシック" pitchFamily="-32" charset="-128"/>
                <a:cs typeface="Calibri" panose="020F0502020204030204" pitchFamily="34" charset="0"/>
              </a:rPr>
              <a:t>Esteem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b="1" i="0" u="none" strike="noStrike" kern="1200" cap="none" spc="0" normalizeH="0" baseline="0" noProof="0" dirty="0">
                <a:ln>
                  <a:noFill/>
                </a:ln>
                <a:uLnTx/>
                <a:uFillTx/>
                <a:latin typeface="Calibri" panose="020F0502020204030204" pitchFamily="34" charset="0"/>
                <a:ea typeface="ＭＳ Ｐゴシック" pitchFamily="-32" charset="-128"/>
                <a:cs typeface="Calibri" panose="020F0502020204030204" pitchFamily="34" charset="0"/>
              </a:rPr>
              <a:t>Status, Respect, Reputation</a:t>
            </a:r>
          </a:p>
        </p:txBody>
      </p:sp>
      <p:sp>
        <p:nvSpPr>
          <p:cNvPr id="25" name="Rectangle: Single Corner Snipped 2"/>
          <p:cNvSpPr/>
          <p:nvPr/>
        </p:nvSpPr>
        <p:spPr bwMode="auto">
          <a:xfrm>
            <a:off x="9094" y="3690064"/>
            <a:ext cx="3604963" cy="629959"/>
          </a:xfrm>
          <a:custGeom>
            <a:avLst/>
            <a:gdLst>
              <a:gd name="connsiteX0" fmla="*/ 0 w 3342807"/>
              <a:gd name="connsiteY0" fmla="*/ 0 h 625840"/>
              <a:gd name="connsiteX1" fmla="*/ 3029887 w 3342807"/>
              <a:gd name="connsiteY1" fmla="*/ 0 h 625840"/>
              <a:gd name="connsiteX2" fmla="*/ 3342807 w 3342807"/>
              <a:gd name="connsiteY2" fmla="*/ 312920 h 625840"/>
              <a:gd name="connsiteX3" fmla="*/ 3342807 w 3342807"/>
              <a:gd name="connsiteY3" fmla="*/ 625840 h 625840"/>
              <a:gd name="connsiteX4" fmla="*/ 0 w 3342807"/>
              <a:gd name="connsiteY4" fmla="*/ 625840 h 625840"/>
              <a:gd name="connsiteX5" fmla="*/ 0 w 3342807"/>
              <a:gd name="connsiteY5" fmla="*/ 0 h 625840"/>
              <a:gd name="connsiteX0" fmla="*/ 0 w 3342807"/>
              <a:gd name="connsiteY0" fmla="*/ 0 h 625840"/>
              <a:gd name="connsiteX1" fmla="*/ 3029887 w 3342807"/>
              <a:gd name="connsiteY1" fmla="*/ 0 h 625840"/>
              <a:gd name="connsiteX2" fmla="*/ 3297836 w 3342807"/>
              <a:gd name="connsiteY2" fmla="*/ 552762 h 625840"/>
              <a:gd name="connsiteX3" fmla="*/ 3342807 w 3342807"/>
              <a:gd name="connsiteY3" fmla="*/ 625840 h 625840"/>
              <a:gd name="connsiteX4" fmla="*/ 0 w 3342807"/>
              <a:gd name="connsiteY4" fmla="*/ 625840 h 625840"/>
              <a:gd name="connsiteX5" fmla="*/ 0 w 3342807"/>
              <a:gd name="connsiteY5" fmla="*/ 0 h 625840"/>
              <a:gd name="connsiteX0" fmla="*/ 0 w 3342807"/>
              <a:gd name="connsiteY0" fmla="*/ 0 h 625840"/>
              <a:gd name="connsiteX1" fmla="*/ 2760064 w 3342807"/>
              <a:gd name="connsiteY1" fmla="*/ 0 h 625840"/>
              <a:gd name="connsiteX2" fmla="*/ 3297836 w 3342807"/>
              <a:gd name="connsiteY2" fmla="*/ 552762 h 625840"/>
              <a:gd name="connsiteX3" fmla="*/ 3342807 w 3342807"/>
              <a:gd name="connsiteY3" fmla="*/ 625840 h 625840"/>
              <a:gd name="connsiteX4" fmla="*/ 0 w 3342807"/>
              <a:gd name="connsiteY4" fmla="*/ 625840 h 625840"/>
              <a:gd name="connsiteX5" fmla="*/ 0 w 3342807"/>
              <a:gd name="connsiteY5" fmla="*/ 0 h 625840"/>
              <a:gd name="connsiteX0" fmla="*/ 0 w 3342807"/>
              <a:gd name="connsiteY0" fmla="*/ 0 h 625840"/>
              <a:gd name="connsiteX1" fmla="*/ 2928793 w 3342807"/>
              <a:gd name="connsiteY1" fmla="*/ 0 h 625840"/>
              <a:gd name="connsiteX2" fmla="*/ 3297836 w 3342807"/>
              <a:gd name="connsiteY2" fmla="*/ 552762 h 625840"/>
              <a:gd name="connsiteX3" fmla="*/ 3342807 w 3342807"/>
              <a:gd name="connsiteY3" fmla="*/ 625840 h 625840"/>
              <a:gd name="connsiteX4" fmla="*/ 0 w 3342807"/>
              <a:gd name="connsiteY4" fmla="*/ 625840 h 625840"/>
              <a:gd name="connsiteX5" fmla="*/ 0 w 3342807"/>
              <a:gd name="connsiteY5" fmla="*/ 0 h 625840"/>
              <a:gd name="connsiteX0" fmla="*/ 0 w 3342807"/>
              <a:gd name="connsiteY0" fmla="*/ 44971 h 670811"/>
              <a:gd name="connsiteX1" fmla="*/ 2968494 w 3342807"/>
              <a:gd name="connsiteY1" fmla="*/ 0 h 670811"/>
              <a:gd name="connsiteX2" fmla="*/ 3297836 w 3342807"/>
              <a:gd name="connsiteY2" fmla="*/ 597733 h 670811"/>
              <a:gd name="connsiteX3" fmla="*/ 3342807 w 3342807"/>
              <a:gd name="connsiteY3" fmla="*/ 670811 h 670811"/>
              <a:gd name="connsiteX4" fmla="*/ 0 w 3342807"/>
              <a:gd name="connsiteY4" fmla="*/ 670811 h 670811"/>
              <a:gd name="connsiteX5" fmla="*/ 0 w 3342807"/>
              <a:gd name="connsiteY5" fmla="*/ 44971 h 670811"/>
              <a:gd name="connsiteX0" fmla="*/ 0 w 3342807"/>
              <a:gd name="connsiteY0" fmla="*/ 44971 h 670811"/>
              <a:gd name="connsiteX1" fmla="*/ 2958569 w 3342807"/>
              <a:gd name="connsiteY1" fmla="*/ 0 h 670811"/>
              <a:gd name="connsiteX2" fmla="*/ 3297836 w 3342807"/>
              <a:gd name="connsiteY2" fmla="*/ 597733 h 670811"/>
              <a:gd name="connsiteX3" fmla="*/ 3342807 w 3342807"/>
              <a:gd name="connsiteY3" fmla="*/ 670811 h 670811"/>
              <a:gd name="connsiteX4" fmla="*/ 0 w 3342807"/>
              <a:gd name="connsiteY4" fmla="*/ 670811 h 670811"/>
              <a:gd name="connsiteX5" fmla="*/ 0 w 3342807"/>
              <a:gd name="connsiteY5" fmla="*/ 44971 h 670811"/>
              <a:gd name="connsiteX0" fmla="*/ 0 w 3342807"/>
              <a:gd name="connsiteY0" fmla="*/ 44971 h 670811"/>
              <a:gd name="connsiteX1" fmla="*/ 2958569 w 3342807"/>
              <a:gd name="connsiteY1" fmla="*/ 0 h 670811"/>
              <a:gd name="connsiteX2" fmla="*/ 3297836 w 3342807"/>
              <a:gd name="connsiteY2" fmla="*/ 597733 h 670811"/>
              <a:gd name="connsiteX3" fmla="*/ 3342807 w 3342807"/>
              <a:gd name="connsiteY3" fmla="*/ 670811 h 670811"/>
              <a:gd name="connsiteX4" fmla="*/ 0 w 3342807"/>
              <a:gd name="connsiteY4" fmla="*/ 670811 h 670811"/>
              <a:gd name="connsiteX5" fmla="*/ 0 w 3342807"/>
              <a:gd name="connsiteY5" fmla="*/ 44971 h 670811"/>
              <a:gd name="connsiteX0" fmla="*/ 0 w 3342807"/>
              <a:gd name="connsiteY0" fmla="*/ 14991 h 640831"/>
              <a:gd name="connsiteX1" fmla="*/ 2988345 w 3342807"/>
              <a:gd name="connsiteY1" fmla="*/ 0 h 640831"/>
              <a:gd name="connsiteX2" fmla="*/ 3297836 w 3342807"/>
              <a:gd name="connsiteY2" fmla="*/ 567753 h 640831"/>
              <a:gd name="connsiteX3" fmla="*/ 3342807 w 3342807"/>
              <a:gd name="connsiteY3" fmla="*/ 640831 h 640831"/>
              <a:gd name="connsiteX4" fmla="*/ 0 w 3342807"/>
              <a:gd name="connsiteY4" fmla="*/ 640831 h 640831"/>
              <a:gd name="connsiteX5" fmla="*/ 0 w 3342807"/>
              <a:gd name="connsiteY5" fmla="*/ 14991 h 640831"/>
              <a:gd name="connsiteX0" fmla="*/ 0 w 3342807"/>
              <a:gd name="connsiteY0" fmla="*/ 10531 h 636371"/>
              <a:gd name="connsiteX1" fmla="*/ 2970625 w 3342807"/>
              <a:gd name="connsiteY1" fmla="*/ 0 h 636371"/>
              <a:gd name="connsiteX2" fmla="*/ 3297836 w 3342807"/>
              <a:gd name="connsiteY2" fmla="*/ 563293 h 636371"/>
              <a:gd name="connsiteX3" fmla="*/ 3342807 w 3342807"/>
              <a:gd name="connsiteY3" fmla="*/ 636371 h 636371"/>
              <a:gd name="connsiteX4" fmla="*/ 0 w 3342807"/>
              <a:gd name="connsiteY4" fmla="*/ 636371 h 636371"/>
              <a:gd name="connsiteX5" fmla="*/ 0 w 3342807"/>
              <a:gd name="connsiteY5" fmla="*/ 10531 h 636371"/>
              <a:gd name="connsiteX0" fmla="*/ 0 w 3342807"/>
              <a:gd name="connsiteY0" fmla="*/ 6070 h 631910"/>
              <a:gd name="connsiteX1" fmla="*/ 2964718 w 3342807"/>
              <a:gd name="connsiteY1" fmla="*/ 0 h 631910"/>
              <a:gd name="connsiteX2" fmla="*/ 3297836 w 3342807"/>
              <a:gd name="connsiteY2" fmla="*/ 558832 h 631910"/>
              <a:gd name="connsiteX3" fmla="*/ 3342807 w 3342807"/>
              <a:gd name="connsiteY3" fmla="*/ 631910 h 631910"/>
              <a:gd name="connsiteX4" fmla="*/ 0 w 3342807"/>
              <a:gd name="connsiteY4" fmla="*/ 631910 h 631910"/>
              <a:gd name="connsiteX5" fmla="*/ 0 w 3342807"/>
              <a:gd name="connsiteY5" fmla="*/ 6070 h 631910"/>
              <a:gd name="connsiteX0" fmla="*/ 0 w 3384136"/>
              <a:gd name="connsiteY0" fmla="*/ 6070 h 631910"/>
              <a:gd name="connsiteX1" fmla="*/ 2964718 w 3384136"/>
              <a:gd name="connsiteY1" fmla="*/ 0 h 631910"/>
              <a:gd name="connsiteX2" fmla="*/ 3297836 w 3384136"/>
              <a:gd name="connsiteY2" fmla="*/ 558832 h 631910"/>
              <a:gd name="connsiteX3" fmla="*/ 3384136 w 3384136"/>
              <a:gd name="connsiteY3" fmla="*/ 620187 h 631910"/>
              <a:gd name="connsiteX4" fmla="*/ 0 w 3384136"/>
              <a:gd name="connsiteY4" fmla="*/ 631910 h 631910"/>
              <a:gd name="connsiteX5" fmla="*/ 0 w 3384136"/>
              <a:gd name="connsiteY5" fmla="*/ 6070 h 631910"/>
              <a:gd name="connsiteX0" fmla="*/ 0 w 3384136"/>
              <a:gd name="connsiteY0" fmla="*/ 6070 h 631910"/>
              <a:gd name="connsiteX1" fmla="*/ 2964718 w 3384136"/>
              <a:gd name="connsiteY1" fmla="*/ 0 h 631910"/>
              <a:gd name="connsiteX2" fmla="*/ 3384136 w 3384136"/>
              <a:gd name="connsiteY2" fmla="*/ 620187 h 631910"/>
              <a:gd name="connsiteX3" fmla="*/ 0 w 3384136"/>
              <a:gd name="connsiteY3" fmla="*/ 631910 h 631910"/>
              <a:gd name="connsiteX4" fmla="*/ 0 w 3384136"/>
              <a:gd name="connsiteY4" fmla="*/ 6070 h 631910"/>
              <a:gd name="connsiteX0" fmla="*/ 0 w 3390040"/>
              <a:gd name="connsiteY0" fmla="*/ 6070 h 631910"/>
              <a:gd name="connsiteX1" fmla="*/ 2964718 w 3390040"/>
              <a:gd name="connsiteY1" fmla="*/ 0 h 631910"/>
              <a:gd name="connsiteX2" fmla="*/ 3390040 w 3390040"/>
              <a:gd name="connsiteY2" fmla="*/ 631910 h 631910"/>
              <a:gd name="connsiteX3" fmla="*/ 0 w 3390040"/>
              <a:gd name="connsiteY3" fmla="*/ 631910 h 631910"/>
              <a:gd name="connsiteX4" fmla="*/ 0 w 3390040"/>
              <a:gd name="connsiteY4" fmla="*/ 6070 h 631910"/>
              <a:gd name="connsiteX0" fmla="*/ 0 w 3459111"/>
              <a:gd name="connsiteY0" fmla="*/ 6070 h 640148"/>
              <a:gd name="connsiteX1" fmla="*/ 2964718 w 3459111"/>
              <a:gd name="connsiteY1" fmla="*/ 0 h 640148"/>
              <a:gd name="connsiteX2" fmla="*/ 3459111 w 3459111"/>
              <a:gd name="connsiteY2" fmla="*/ 640148 h 640148"/>
              <a:gd name="connsiteX3" fmla="*/ 0 w 3459111"/>
              <a:gd name="connsiteY3" fmla="*/ 631910 h 640148"/>
              <a:gd name="connsiteX4" fmla="*/ 0 w 3459111"/>
              <a:gd name="connsiteY4" fmla="*/ 6070 h 640148"/>
              <a:gd name="connsiteX0" fmla="*/ 0 w 3459111"/>
              <a:gd name="connsiteY0" fmla="*/ 6070 h 636029"/>
              <a:gd name="connsiteX1" fmla="*/ 2964718 w 3459111"/>
              <a:gd name="connsiteY1" fmla="*/ 0 h 636029"/>
              <a:gd name="connsiteX2" fmla="*/ 3459111 w 3459111"/>
              <a:gd name="connsiteY2" fmla="*/ 636029 h 636029"/>
              <a:gd name="connsiteX3" fmla="*/ 0 w 3459111"/>
              <a:gd name="connsiteY3" fmla="*/ 631910 h 636029"/>
              <a:gd name="connsiteX4" fmla="*/ 0 w 3459111"/>
              <a:gd name="connsiteY4" fmla="*/ 6070 h 636029"/>
              <a:gd name="connsiteX0" fmla="*/ 0 w 3459111"/>
              <a:gd name="connsiteY0" fmla="*/ 1951 h 631910"/>
              <a:gd name="connsiteX1" fmla="*/ 2888395 w 3459111"/>
              <a:gd name="connsiteY1" fmla="*/ 0 h 631910"/>
              <a:gd name="connsiteX2" fmla="*/ 3459111 w 3459111"/>
              <a:gd name="connsiteY2" fmla="*/ 631910 h 631910"/>
              <a:gd name="connsiteX3" fmla="*/ 0 w 3459111"/>
              <a:gd name="connsiteY3" fmla="*/ 627791 h 631910"/>
              <a:gd name="connsiteX4" fmla="*/ 0 w 3459111"/>
              <a:gd name="connsiteY4" fmla="*/ 1951 h 631910"/>
              <a:gd name="connsiteX0" fmla="*/ 0 w 3459111"/>
              <a:gd name="connsiteY0" fmla="*/ 1951 h 631910"/>
              <a:gd name="connsiteX1" fmla="*/ 2875676 w 3459111"/>
              <a:gd name="connsiteY1" fmla="*/ 0 h 631910"/>
              <a:gd name="connsiteX2" fmla="*/ 3459111 w 3459111"/>
              <a:gd name="connsiteY2" fmla="*/ 631910 h 631910"/>
              <a:gd name="connsiteX3" fmla="*/ 0 w 3459111"/>
              <a:gd name="connsiteY3" fmla="*/ 627791 h 631910"/>
              <a:gd name="connsiteX4" fmla="*/ 0 w 3459111"/>
              <a:gd name="connsiteY4" fmla="*/ 1951 h 631910"/>
              <a:gd name="connsiteX0" fmla="*/ 0 w 3459111"/>
              <a:gd name="connsiteY0" fmla="*/ 6069 h 636028"/>
              <a:gd name="connsiteX1" fmla="*/ 2763399 w 3459111"/>
              <a:gd name="connsiteY1" fmla="*/ 0 h 636028"/>
              <a:gd name="connsiteX2" fmla="*/ 3459111 w 3459111"/>
              <a:gd name="connsiteY2" fmla="*/ 636028 h 636028"/>
              <a:gd name="connsiteX3" fmla="*/ 0 w 3459111"/>
              <a:gd name="connsiteY3" fmla="*/ 631909 h 636028"/>
              <a:gd name="connsiteX4" fmla="*/ 0 w 3459111"/>
              <a:gd name="connsiteY4" fmla="*/ 6069 h 636028"/>
              <a:gd name="connsiteX0" fmla="*/ 0 w 3459111"/>
              <a:gd name="connsiteY0" fmla="*/ 0 h 629959"/>
              <a:gd name="connsiteX1" fmla="*/ 2942461 w 3459111"/>
              <a:gd name="connsiteY1" fmla="*/ 151 h 629959"/>
              <a:gd name="connsiteX2" fmla="*/ 3459111 w 3459111"/>
              <a:gd name="connsiteY2" fmla="*/ 629959 h 629959"/>
              <a:gd name="connsiteX3" fmla="*/ 0 w 3459111"/>
              <a:gd name="connsiteY3" fmla="*/ 625840 h 629959"/>
              <a:gd name="connsiteX4" fmla="*/ 0 w 3459111"/>
              <a:gd name="connsiteY4" fmla="*/ 0 h 629959"/>
              <a:gd name="connsiteX0" fmla="*/ 0 w 3459111"/>
              <a:gd name="connsiteY0" fmla="*/ 0 h 629959"/>
              <a:gd name="connsiteX1" fmla="*/ 2966337 w 3459111"/>
              <a:gd name="connsiteY1" fmla="*/ 151 h 629959"/>
              <a:gd name="connsiteX2" fmla="*/ 3459111 w 3459111"/>
              <a:gd name="connsiteY2" fmla="*/ 629959 h 629959"/>
              <a:gd name="connsiteX3" fmla="*/ 0 w 3459111"/>
              <a:gd name="connsiteY3" fmla="*/ 625840 h 629959"/>
              <a:gd name="connsiteX4" fmla="*/ 0 w 3459111"/>
              <a:gd name="connsiteY4" fmla="*/ 0 h 6299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59111" h="629959">
                <a:moveTo>
                  <a:pt x="0" y="0"/>
                </a:moveTo>
                <a:lnTo>
                  <a:pt x="2966337" y="151"/>
                </a:lnTo>
                <a:lnTo>
                  <a:pt x="3459111" y="629959"/>
                </a:lnTo>
                <a:lnTo>
                  <a:pt x="0" y="625840"/>
                </a:lnTo>
                <a:lnTo>
                  <a:pt x="0" y="0"/>
                </a:lnTo>
                <a:close/>
              </a:path>
            </a:pathLst>
          </a:custGeom>
          <a:solidFill>
            <a:srgbClr val="00FF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ＭＳ Ｐゴシック" pitchFamily="-32" charset="-128"/>
                <a:cs typeface="Calibri" panose="020F0502020204030204" pitchFamily="34" charset="0"/>
              </a:rPr>
              <a:t>Cognitive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ＭＳ Ｐゴシック" pitchFamily="-32" charset="-128"/>
                <a:cs typeface="Calibri" panose="020F0502020204030204" pitchFamily="34" charset="0"/>
              </a:rPr>
              <a:t>Knowledge/Creativity</a:t>
            </a:r>
          </a:p>
        </p:txBody>
      </p:sp>
      <p:sp>
        <p:nvSpPr>
          <p:cNvPr id="26" name="Rectangle: Single Corner Snipped 2"/>
          <p:cNvSpPr/>
          <p:nvPr/>
        </p:nvSpPr>
        <p:spPr bwMode="auto">
          <a:xfrm>
            <a:off x="9092" y="3052872"/>
            <a:ext cx="3094892" cy="636028"/>
          </a:xfrm>
          <a:custGeom>
            <a:avLst/>
            <a:gdLst>
              <a:gd name="connsiteX0" fmla="*/ 0 w 3342807"/>
              <a:gd name="connsiteY0" fmla="*/ 0 h 625840"/>
              <a:gd name="connsiteX1" fmla="*/ 3029887 w 3342807"/>
              <a:gd name="connsiteY1" fmla="*/ 0 h 625840"/>
              <a:gd name="connsiteX2" fmla="*/ 3342807 w 3342807"/>
              <a:gd name="connsiteY2" fmla="*/ 312920 h 625840"/>
              <a:gd name="connsiteX3" fmla="*/ 3342807 w 3342807"/>
              <a:gd name="connsiteY3" fmla="*/ 625840 h 625840"/>
              <a:gd name="connsiteX4" fmla="*/ 0 w 3342807"/>
              <a:gd name="connsiteY4" fmla="*/ 625840 h 625840"/>
              <a:gd name="connsiteX5" fmla="*/ 0 w 3342807"/>
              <a:gd name="connsiteY5" fmla="*/ 0 h 625840"/>
              <a:gd name="connsiteX0" fmla="*/ 0 w 3342807"/>
              <a:gd name="connsiteY0" fmla="*/ 0 h 625840"/>
              <a:gd name="connsiteX1" fmla="*/ 3029887 w 3342807"/>
              <a:gd name="connsiteY1" fmla="*/ 0 h 625840"/>
              <a:gd name="connsiteX2" fmla="*/ 3297836 w 3342807"/>
              <a:gd name="connsiteY2" fmla="*/ 552762 h 625840"/>
              <a:gd name="connsiteX3" fmla="*/ 3342807 w 3342807"/>
              <a:gd name="connsiteY3" fmla="*/ 625840 h 625840"/>
              <a:gd name="connsiteX4" fmla="*/ 0 w 3342807"/>
              <a:gd name="connsiteY4" fmla="*/ 625840 h 625840"/>
              <a:gd name="connsiteX5" fmla="*/ 0 w 3342807"/>
              <a:gd name="connsiteY5" fmla="*/ 0 h 625840"/>
              <a:gd name="connsiteX0" fmla="*/ 0 w 3342807"/>
              <a:gd name="connsiteY0" fmla="*/ 0 h 625840"/>
              <a:gd name="connsiteX1" fmla="*/ 2760064 w 3342807"/>
              <a:gd name="connsiteY1" fmla="*/ 0 h 625840"/>
              <a:gd name="connsiteX2" fmla="*/ 3297836 w 3342807"/>
              <a:gd name="connsiteY2" fmla="*/ 552762 h 625840"/>
              <a:gd name="connsiteX3" fmla="*/ 3342807 w 3342807"/>
              <a:gd name="connsiteY3" fmla="*/ 625840 h 625840"/>
              <a:gd name="connsiteX4" fmla="*/ 0 w 3342807"/>
              <a:gd name="connsiteY4" fmla="*/ 625840 h 625840"/>
              <a:gd name="connsiteX5" fmla="*/ 0 w 3342807"/>
              <a:gd name="connsiteY5" fmla="*/ 0 h 625840"/>
              <a:gd name="connsiteX0" fmla="*/ 0 w 3342807"/>
              <a:gd name="connsiteY0" fmla="*/ 0 h 625840"/>
              <a:gd name="connsiteX1" fmla="*/ 2928793 w 3342807"/>
              <a:gd name="connsiteY1" fmla="*/ 0 h 625840"/>
              <a:gd name="connsiteX2" fmla="*/ 3297836 w 3342807"/>
              <a:gd name="connsiteY2" fmla="*/ 552762 h 625840"/>
              <a:gd name="connsiteX3" fmla="*/ 3342807 w 3342807"/>
              <a:gd name="connsiteY3" fmla="*/ 625840 h 625840"/>
              <a:gd name="connsiteX4" fmla="*/ 0 w 3342807"/>
              <a:gd name="connsiteY4" fmla="*/ 625840 h 625840"/>
              <a:gd name="connsiteX5" fmla="*/ 0 w 3342807"/>
              <a:gd name="connsiteY5" fmla="*/ 0 h 625840"/>
              <a:gd name="connsiteX0" fmla="*/ 0 w 3342807"/>
              <a:gd name="connsiteY0" fmla="*/ 44971 h 670811"/>
              <a:gd name="connsiteX1" fmla="*/ 2968494 w 3342807"/>
              <a:gd name="connsiteY1" fmla="*/ 0 h 670811"/>
              <a:gd name="connsiteX2" fmla="*/ 3297836 w 3342807"/>
              <a:gd name="connsiteY2" fmla="*/ 597733 h 670811"/>
              <a:gd name="connsiteX3" fmla="*/ 3342807 w 3342807"/>
              <a:gd name="connsiteY3" fmla="*/ 670811 h 670811"/>
              <a:gd name="connsiteX4" fmla="*/ 0 w 3342807"/>
              <a:gd name="connsiteY4" fmla="*/ 670811 h 670811"/>
              <a:gd name="connsiteX5" fmla="*/ 0 w 3342807"/>
              <a:gd name="connsiteY5" fmla="*/ 44971 h 670811"/>
              <a:gd name="connsiteX0" fmla="*/ 0 w 3342807"/>
              <a:gd name="connsiteY0" fmla="*/ 44971 h 670811"/>
              <a:gd name="connsiteX1" fmla="*/ 2958569 w 3342807"/>
              <a:gd name="connsiteY1" fmla="*/ 0 h 670811"/>
              <a:gd name="connsiteX2" fmla="*/ 3297836 w 3342807"/>
              <a:gd name="connsiteY2" fmla="*/ 597733 h 670811"/>
              <a:gd name="connsiteX3" fmla="*/ 3342807 w 3342807"/>
              <a:gd name="connsiteY3" fmla="*/ 670811 h 670811"/>
              <a:gd name="connsiteX4" fmla="*/ 0 w 3342807"/>
              <a:gd name="connsiteY4" fmla="*/ 670811 h 670811"/>
              <a:gd name="connsiteX5" fmla="*/ 0 w 3342807"/>
              <a:gd name="connsiteY5" fmla="*/ 44971 h 670811"/>
              <a:gd name="connsiteX0" fmla="*/ 0 w 3342807"/>
              <a:gd name="connsiteY0" fmla="*/ 44971 h 670811"/>
              <a:gd name="connsiteX1" fmla="*/ 2958569 w 3342807"/>
              <a:gd name="connsiteY1" fmla="*/ 0 h 670811"/>
              <a:gd name="connsiteX2" fmla="*/ 3297836 w 3342807"/>
              <a:gd name="connsiteY2" fmla="*/ 597733 h 670811"/>
              <a:gd name="connsiteX3" fmla="*/ 3342807 w 3342807"/>
              <a:gd name="connsiteY3" fmla="*/ 670811 h 670811"/>
              <a:gd name="connsiteX4" fmla="*/ 0 w 3342807"/>
              <a:gd name="connsiteY4" fmla="*/ 670811 h 670811"/>
              <a:gd name="connsiteX5" fmla="*/ 0 w 3342807"/>
              <a:gd name="connsiteY5" fmla="*/ 44971 h 670811"/>
              <a:gd name="connsiteX0" fmla="*/ 0 w 3342807"/>
              <a:gd name="connsiteY0" fmla="*/ 14991 h 640831"/>
              <a:gd name="connsiteX1" fmla="*/ 2988345 w 3342807"/>
              <a:gd name="connsiteY1" fmla="*/ 0 h 640831"/>
              <a:gd name="connsiteX2" fmla="*/ 3297836 w 3342807"/>
              <a:gd name="connsiteY2" fmla="*/ 567753 h 640831"/>
              <a:gd name="connsiteX3" fmla="*/ 3342807 w 3342807"/>
              <a:gd name="connsiteY3" fmla="*/ 640831 h 640831"/>
              <a:gd name="connsiteX4" fmla="*/ 0 w 3342807"/>
              <a:gd name="connsiteY4" fmla="*/ 640831 h 640831"/>
              <a:gd name="connsiteX5" fmla="*/ 0 w 3342807"/>
              <a:gd name="connsiteY5" fmla="*/ 14991 h 640831"/>
              <a:gd name="connsiteX0" fmla="*/ 0 w 3342807"/>
              <a:gd name="connsiteY0" fmla="*/ 10531 h 636371"/>
              <a:gd name="connsiteX1" fmla="*/ 2970625 w 3342807"/>
              <a:gd name="connsiteY1" fmla="*/ 0 h 636371"/>
              <a:gd name="connsiteX2" fmla="*/ 3297836 w 3342807"/>
              <a:gd name="connsiteY2" fmla="*/ 563293 h 636371"/>
              <a:gd name="connsiteX3" fmla="*/ 3342807 w 3342807"/>
              <a:gd name="connsiteY3" fmla="*/ 636371 h 636371"/>
              <a:gd name="connsiteX4" fmla="*/ 0 w 3342807"/>
              <a:gd name="connsiteY4" fmla="*/ 636371 h 636371"/>
              <a:gd name="connsiteX5" fmla="*/ 0 w 3342807"/>
              <a:gd name="connsiteY5" fmla="*/ 10531 h 636371"/>
              <a:gd name="connsiteX0" fmla="*/ 0 w 3342807"/>
              <a:gd name="connsiteY0" fmla="*/ 6070 h 631910"/>
              <a:gd name="connsiteX1" fmla="*/ 2964718 w 3342807"/>
              <a:gd name="connsiteY1" fmla="*/ 0 h 631910"/>
              <a:gd name="connsiteX2" fmla="*/ 3297836 w 3342807"/>
              <a:gd name="connsiteY2" fmla="*/ 558832 h 631910"/>
              <a:gd name="connsiteX3" fmla="*/ 3342807 w 3342807"/>
              <a:gd name="connsiteY3" fmla="*/ 631910 h 631910"/>
              <a:gd name="connsiteX4" fmla="*/ 0 w 3342807"/>
              <a:gd name="connsiteY4" fmla="*/ 631910 h 631910"/>
              <a:gd name="connsiteX5" fmla="*/ 0 w 3342807"/>
              <a:gd name="connsiteY5" fmla="*/ 6070 h 631910"/>
              <a:gd name="connsiteX0" fmla="*/ 0 w 3384136"/>
              <a:gd name="connsiteY0" fmla="*/ 6070 h 631910"/>
              <a:gd name="connsiteX1" fmla="*/ 2964718 w 3384136"/>
              <a:gd name="connsiteY1" fmla="*/ 0 h 631910"/>
              <a:gd name="connsiteX2" fmla="*/ 3297836 w 3384136"/>
              <a:gd name="connsiteY2" fmla="*/ 558832 h 631910"/>
              <a:gd name="connsiteX3" fmla="*/ 3384136 w 3384136"/>
              <a:gd name="connsiteY3" fmla="*/ 620187 h 631910"/>
              <a:gd name="connsiteX4" fmla="*/ 0 w 3384136"/>
              <a:gd name="connsiteY4" fmla="*/ 631910 h 631910"/>
              <a:gd name="connsiteX5" fmla="*/ 0 w 3384136"/>
              <a:gd name="connsiteY5" fmla="*/ 6070 h 631910"/>
              <a:gd name="connsiteX0" fmla="*/ 0 w 3384136"/>
              <a:gd name="connsiteY0" fmla="*/ 6070 h 631910"/>
              <a:gd name="connsiteX1" fmla="*/ 2964718 w 3384136"/>
              <a:gd name="connsiteY1" fmla="*/ 0 h 631910"/>
              <a:gd name="connsiteX2" fmla="*/ 3384136 w 3384136"/>
              <a:gd name="connsiteY2" fmla="*/ 620187 h 631910"/>
              <a:gd name="connsiteX3" fmla="*/ 0 w 3384136"/>
              <a:gd name="connsiteY3" fmla="*/ 631910 h 631910"/>
              <a:gd name="connsiteX4" fmla="*/ 0 w 3384136"/>
              <a:gd name="connsiteY4" fmla="*/ 6070 h 631910"/>
              <a:gd name="connsiteX0" fmla="*/ 0 w 3390040"/>
              <a:gd name="connsiteY0" fmla="*/ 6070 h 631910"/>
              <a:gd name="connsiteX1" fmla="*/ 2964718 w 3390040"/>
              <a:gd name="connsiteY1" fmla="*/ 0 h 631910"/>
              <a:gd name="connsiteX2" fmla="*/ 3390040 w 3390040"/>
              <a:gd name="connsiteY2" fmla="*/ 631910 h 631910"/>
              <a:gd name="connsiteX3" fmla="*/ 0 w 3390040"/>
              <a:gd name="connsiteY3" fmla="*/ 631910 h 631910"/>
              <a:gd name="connsiteX4" fmla="*/ 0 w 3390040"/>
              <a:gd name="connsiteY4" fmla="*/ 6070 h 631910"/>
              <a:gd name="connsiteX0" fmla="*/ 0 w 3459111"/>
              <a:gd name="connsiteY0" fmla="*/ 6070 h 640148"/>
              <a:gd name="connsiteX1" fmla="*/ 2964718 w 3459111"/>
              <a:gd name="connsiteY1" fmla="*/ 0 h 640148"/>
              <a:gd name="connsiteX2" fmla="*/ 3459111 w 3459111"/>
              <a:gd name="connsiteY2" fmla="*/ 640148 h 640148"/>
              <a:gd name="connsiteX3" fmla="*/ 0 w 3459111"/>
              <a:gd name="connsiteY3" fmla="*/ 631910 h 640148"/>
              <a:gd name="connsiteX4" fmla="*/ 0 w 3459111"/>
              <a:gd name="connsiteY4" fmla="*/ 6070 h 640148"/>
              <a:gd name="connsiteX0" fmla="*/ 0 w 3459111"/>
              <a:gd name="connsiteY0" fmla="*/ 6070 h 636029"/>
              <a:gd name="connsiteX1" fmla="*/ 2964718 w 3459111"/>
              <a:gd name="connsiteY1" fmla="*/ 0 h 636029"/>
              <a:gd name="connsiteX2" fmla="*/ 3459111 w 3459111"/>
              <a:gd name="connsiteY2" fmla="*/ 636029 h 636029"/>
              <a:gd name="connsiteX3" fmla="*/ 0 w 3459111"/>
              <a:gd name="connsiteY3" fmla="*/ 631910 h 636029"/>
              <a:gd name="connsiteX4" fmla="*/ 0 w 3459111"/>
              <a:gd name="connsiteY4" fmla="*/ 6070 h 636029"/>
              <a:gd name="connsiteX0" fmla="*/ 0 w 3459111"/>
              <a:gd name="connsiteY0" fmla="*/ 1951 h 631910"/>
              <a:gd name="connsiteX1" fmla="*/ 2888395 w 3459111"/>
              <a:gd name="connsiteY1" fmla="*/ 0 h 631910"/>
              <a:gd name="connsiteX2" fmla="*/ 3459111 w 3459111"/>
              <a:gd name="connsiteY2" fmla="*/ 631910 h 631910"/>
              <a:gd name="connsiteX3" fmla="*/ 0 w 3459111"/>
              <a:gd name="connsiteY3" fmla="*/ 627791 h 631910"/>
              <a:gd name="connsiteX4" fmla="*/ 0 w 3459111"/>
              <a:gd name="connsiteY4" fmla="*/ 1951 h 631910"/>
              <a:gd name="connsiteX0" fmla="*/ 0 w 3459111"/>
              <a:gd name="connsiteY0" fmla="*/ 1951 h 631910"/>
              <a:gd name="connsiteX1" fmla="*/ 2875676 w 3459111"/>
              <a:gd name="connsiteY1" fmla="*/ 0 h 631910"/>
              <a:gd name="connsiteX2" fmla="*/ 3459111 w 3459111"/>
              <a:gd name="connsiteY2" fmla="*/ 631910 h 631910"/>
              <a:gd name="connsiteX3" fmla="*/ 0 w 3459111"/>
              <a:gd name="connsiteY3" fmla="*/ 627791 h 631910"/>
              <a:gd name="connsiteX4" fmla="*/ 0 w 3459111"/>
              <a:gd name="connsiteY4" fmla="*/ 1951 h 631910"/>
              <a:gd name="connsiteX0" fmla="*/ 0 w 3459111"/>
              <a:gd name="connsiteY0" fmla="*/ 6069 h 636028"/>
              <a:gd name="connsiteX1" fmla="*/ 2763399 w 3459111"/>
              <a:gd name="connsiteY1" fmla="*/ 0 h 636028"/>
              <a:gd name="connsiteX2" fmla="*/ 3459111 w 3459111"/>
              <a:gd name="connsiteY2" fmla="*/ 636028 h 636028"/>
              <a:gd name="connsiteX3" fmla="*/ 0 w 3459111"/>
              <a:gd name="connsiteY3" fmla="*/ 631909 h 636028"/>
              <a:gd name="connsiteX4" fmla="*/ 0 w 3459111"/>
              <a:gd name="connsiteY4" fmla="*/ 6069 h 636028"/>
              <a:gd name="connsiteX0" fmla="*/ 0 w 3459111"/>
              <a:gd name="connsiteY0" fmla="*/ 6069 h 636028"/>
              <a:gd name="connsiteX1" fmla="*/ 2559843 w 3459111"/>
              <a:gd name="connsiteY1" fmla="*/ 0 h 636028"/>
              <a:gd name="connsiteX2" fmla="*/ 3459111 w 3459111"/>
              <a:gd name="connsiteY2" fmla="*/ 636028 h 636028"/>
              <a:gd name="connsiteX3" fmla="*/ 0 w 3459111"/>
              <a:gd name="connsiteY3" fmla="*/ 631909 h 636028"/>
              <a:gd name="connsiteX4" fmla="*/ 0 w 3459111"/>
              <a:gd name="connsiteY4" fmla="*/ 6069 h 636028"/>
              <a:gd name="connsiteX0" fmla="*/ 0 w 3459111"/>
              <a:gd name="connsiteY0" fmla="*/ 6069 h 636028"/>
              <a:gd name="connsiteX1" fmla="*/ 2854212 w 3459111"/>
              <a:gd name="connsiteY1" fmla="*/ 0 h 636028"/>
              <a:gd name="connsiteX2" fmla="*/ 3459111 w 3459111"/>
              <a:gd name="connsiteY2" fmla="*/ 636028 h 636028"/>
              <a:gd name="connsiteX3" fmla="*/ 0 w 3459111"/>
              <a:gd name="connsiteY3" fmla="*/ 631909 h 636028"/>
              <a:gd name="connsiteX4" fmla="*/ 0 w 3459111"/>
              <a:gd name="connsiteY4" fmla="*/ 6069 h 6360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59111" h="636028">
                <a:moveTo>
                  <a:pt x="0" y="6069"/>
                </a:moveTo>
                <a:lnTo>
                  <a:pt x="2854212" y="0"/>
                </a:lnTo>
                <a:lnTo>
                  <a:pt x="3459111" y="636028"/>
                </a:lnTo>
                <a:lnTo>
                  <a:pt x="0" y="631909"/>
                </a:lnTo>
                <a:lnTo>
                  <a:pt x="0" y="6069"/>
                </a:lnTo>
                <a:close/>
              </a:path>
            </a:pathLst>
          </a:custGeom>
          <a:solidFill>
            <a:srgbClr val="FF99CC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ＭＳ Ｐゴシック" pitchFamily="-32" charset="-128"/>
                <a:cs typeface="Calibri" panose="020F0502020204030204" pitchFamily="34" charset="0"/>
              </a:rPr>
              <a:t>Aesthetic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ＭＳ Ｐゴシック" pitchFamily="-32" charset="-128"/>
                <a:cs typeface="Calibri" panose="020F0502020204030204" pitchFamily="34" charset="0"/>
              </a:rPr>
              <a:t>Art, Culture, Fashion, </a:t>
            </a:r>
          </a:p>
        </p:txBody>
      </p:sp>
      <p:sp>
        <p:nvSpPr>
          <p:cNvPr id="28" name="Rectangle: Single Corner Snipped 2"/>
          <p:cNvSpPr/>
          <p:nvPr/>
        </p:nvSpPr>
        <p:spPr bwMode="auto">
          <a:xfrm>
            <a:off x="9090" y="2416844"/>
            <a:ext cx="2553717" cy="636028"/>
          </a:xfrm>
          <a:custGeom>
            <a:avLst/>
            <a:gdLst>
              <a:gd name="connsiteX0" fmla="*/ 0 w 3342807"/>
              <a:gd name="connsiteY0" fmla="*/ 0 h 625840"/>
              <a:gd name="connsiteX1" fmla="*/ 3029887 w 3342807"/>
              <a:gd name="connsiteY1" fmla="*/ 0 h 625840"/>
              <a:gd name="connsiteX2" fmla="*/ 3342807 w 3342807"/>
              <a:gd name="connsiteY2" fmla="*/ 312920 h 625840"/>
              <a:gd name="connsiteX3" fmla="*/ 3342807 w 3342807"/>
              <a:gd name="connsiteY3" fmla="*/ 625840 h 625840"/>
              <a:gd name="connsiteX4" fmla="*/ 0 w 3342807"/>
              <a:gd name="connsiteY4" fmla="*/ 625840 h 625840"/>
              <a:gd name="connsiteX5" fmla="*/ 0 w 3342807"/>
              <a:gd name="connsiteY5" fmla="*/ 0 h 625840"/>
              <a:gd name="connsiteX0" fmla="*/ 0 w 3342807"/>
              <a:gd name="connsiteY0" fmla="*/ 0 h 625840"/>
              <a:gd name="connsiteX1" fmla="*/ 3029887 w 3342807"/>
              <a:gd name="connsiteY1" fmla="*/ 0 h 625840"/>
              <a:gd name="connsiteX2" fmla="*/ 3297836 w 3342807"/>
              <a:gd name="connsiteY2" fmla="*/ 552762 h 625840"/>
              <a:gd name="connsiteX3" fmla="*/ 3342807 w 3342807"/>
              <a:gd name="connsiteY3" fmla="*/ 625840 h 625840"/>
              <a:gd name="connsiteX4" fmla="*/ 0 w 3342807"/>
              <a:gd name="connsiteY4" fmla="*/ 625840 h 625840"/>
              <a:gd name="connsiteX5" fmla="*/ 0 w 3342807"/>
              <a:gd name="connsiteY5" fmla="*/ 0 h 625840"/>
              <a:gd name="connsiteX0" fmla="*/ 0 w 3342807"/>
              <a:gd name="connsiteY0" fmla="*/ 0 h 625840"/>
              <a:gd name="connsiteX1" fmla="*/ 2760064 w 3342807"/>
              <a:gd name="connsiteY1" fmla="*/ 0 h 625840"/>
              <a:gd name="connsiteX2" fmla="*/ 3297836 w 3342807"/>
              <a:gd name="connsiteY2" fmla="*/ 552762 h 625840"/>
              <a:gd name="connsiteX3" fmla="*/ 3342807 w 3342807"/>
              <a:gd name="connsiteY3" fmla="*/ 625840 h 625840"/>
              <a:gd name="connsiteX4" fmla="*/ 0 w 3342807"/>
              <a:gd name="connsiteY4" fmla="*/ 625840 h 625840"/>
              <a:gd name="connsiteX5" fmla="*/ 0 w 3342807"/>
              <a:gd name="connsiteY5" fmla="*/ 0 h 625840"/>
              <a:gd name="connsiteX0" fmla="*/ 0 w 3342807"/>
              <a:gd name="connsiteY0" fmla="*/ 0 h 625840"/>
              <a:gd name="connsiteX1" fmla="*/ 2928793 w 3342807"/>
              <a:gd name="connsiteY1" fmla="*/ 0 h 625840"/>
              <a:gd name="connsiteX2" fmla="*/ 3297836 w 3342807"/>
              <a:gd name="connsiteY2" fmla="*/ 552762 h 625840"/>
              <a:gd name="connsiteX3" fmla="*/ 3342807 w 3342807"/>
              <a:gd name="connsiteY3" fmla="*/ 625840 h 625840"/>
              <a:gd name="connsiteX4" fmla="*/ 0 w 3342807"/>
              <a:gd name="connsiteY4" fmla="*/ 625840 h 625840"/>
              <a:gd name="connsiteX5" fmla="*/ 0 w 3342807"/>
              <a:gd name="connsiteY5" fmla="*/ 0 h 625840"/>
              <a:gd name="connsiteX0" fmla="*/ 0 w 3342807"/>
              <a:gd name="connsiteY0" fmla="*/ 44971 h 670811"/>
              <a:gd name="connsiteX1" fmla="*/ 2968494 w 3342807"/>
              <a:gd name="connsiteY1" fmla="*/ 0 h 670811"/>
              <a:gd name="connsiteX2" fmla="*/ 3297836 w 3342807"/>
              <a:gd name="connsiteY2" fmla="*/ 597733 h 670811"/>
              <a:gd name="connsiteX3" fmla="*/ 3342807 w 3342807"/>
              <a:gd name="connsiteY3" fmla="*/ 670811 h 670811"/>
              <a:gd name="connsiteX4" fmla="*/ 0 w 3342807"/>
              <a:gd name="connsiteY4" fmla="*/ 670811 h 670811"/>
              <a:gd name="connsiteX5" fmla="*/ 0 w 3342807"/>
              <a:gd name="connsiteY5" fmla="*/ 44971 h 670811"/>
              <a:gd name="connsiteX0" fmla="*/ 0 w 3342807"/>
              <a:gd name="connsiteY0" fmla="*/ 44971 h 670811"/>
              <a:gd name="connsiteX1" fmla="*/ 2958569 w 3342807"/>
              <a:gd name="connsiteY1" fmla="*/ 0 h 670811"/>
              <a:gd name="connsiteX2" fmla="*/ 3297836 w 3342807"/>
              <a:gd name="connsiteY2" fmla="*/ 597733 h 670811"/>
              <a:gd name="connsiteX3" fmla="*/ 3342807 w 3342807"/>
              <a:gd name="connsiteY3" fmla="*/ 670811 h 670811"/>
              <a:gd name="connsiteX4" fmla="*/ 0 w 3342807"/>
              <a:gd name="connsiteY4" fmla="*/ 670811 h 670811"/>
              <a:gd name="connsiteX5" fmla="*/ 0 w 3342807"/>
              <a:gd name="connsiteY5" fmla="*/ 44971 h 670811"/>
              <a:gd name="connsiteX0" fmla="*/ 0 w 3342807"/>
              <a:gd name="connsiteY0" fmla="*/ 44971 h 670811"/>
              <a:gd name="connsiteX1" fmla="*/ 2958569 w 3342807"/>
              <a:gd name="connsiteY1" fmla="*/ 0 h 670811"/>
              <a:gd name="connsiteX2" fmla="*/ 3297836 w 3342807"/>
              <a:gd name="connsiteY2" fmla="*/ 597733 h 670811"/>
              <a:gd name="connsiteX3" fmla="*/ 3342807 w 3342807"/>
              <a:gd name="connsiteY3" fmla="*/ 670811 h 670811"/>
              <a:gd name="connsiteX4" fmla="*/ 0 w 3342807"/>
              <a:gd name="connsiteY4" fmla="*/ 670811 h 670811"/>
              <a:gd name="connsiteX5" fmla="*/ 0 w 3342807"/>
              <a:gd name="connsiteY5" fmla="*/ 44971 h 670811"/>
              <a:gd name="connsiteX0" fmla="*/ 0 w 3342807"/>
              <a:gd name="connsiteY0" fmla="*/ 14991 h 640831"/>
              <a:gd name="connsiteX1" fmla="*/ 2988345 w 3342807"/>
              <a:gd name="connsiteY1" fmla="*/ 0 h 640831"/>
              <a:gd name="connsiteX2" fmla="*/ 3297836 w 3342807"/>
              <a:gd name="connsiteY2" fmla="*/ 567753 h 640831"/>
              <a:gd name="connsiteX3" fmla="*/ 3342807 w 3342807"/>
              <a:gd name="connsiteY3" fmla="*/ 640831 h 640831"/>
              <a:gd name="connsiteX4" fmla="*/ 0 w 3342807"/>
              <a:gd name="connsiteY4" fmla="*/ 640831 h 640831"/>
              <a:gd name="connsiteX5" fmla="*/ 0 w 3342807"/>
              <a:gd name="connsiteY5" fmla="*/ 14991 h 640831"/>
              <a:gd name="connsiteX0" fmla="*/ 0 w 3342807"/>
              <a:gd name="connsiteY0" fmla="*/ 10531 h 636371"/>
              <a:gd name="connsiteX1" fmla="*/ 2970625 w 3342807"/>
              <a:gd name="connsiteY1" fmla="*/ 0 h 636371"/>
              <a:gd name="connsiteX2" fmla="*/ 3297836 w 3342807"/>
              <a:gd name="connsiteY2" fmla="*/ 563293 h 636371"/>
              <a:gd name="connsiteX3" fmla="*/ 3342807 w 3342807"/>
              <a:gd name="connsiteY3" fmla="*/ 636371 h 636371"/>
              <a:gd name="connsiteX4" fmla="*/ 0 w 3342807"/>
              <a:gd name="connsiteY4" fmla="*/ 636371 h 636371"/>
              <a:gd name="connsiteX5" fmla="*/ 0 w 3342807"/>
              <a:gd name="connsiteY5" fmla="*/ 10531 h 636371"/>
              <a:gd name="connsiteX0" fmla="*/ 0 w 3342807"/>
              <a:gd name="connsiteY0" fmla="*/ 6070 h 631910"/>
              <a:gd name="connsiteX1" fmla="*/ 2964718 w 3342807"/>
              <a:gd name="connsiteY1" fmla="*/ 0 h 631910"/>
              <a:gd name="connsiteX2" fmla="*/ 3297836 w 3342807"/>
              <a:gd name="connsiteY2" fmla="*/ 558832 h 631910"/>
              <a:gd name="connsiteX3" fmla="*/ 3342807 w 3342807"/>
              <a:gd name="connsiteY3" fmla="*/ 631910 h 631910"/>
              <a:gd name="connsiteX4" fmla="*/ 0 w 3342807"/>
              <a:gd name="connsiteY4" fmla="*/ 631910 h 631910"/>
              <a:gd name="connsiteX5" fmla="*/ 0 w 3342807"/>
              <a:gd name="connsiteY5" fmla="*/ 6070 h 631910"/>
              <a:gd name="connsiteX0" fmla="*/ 0 w 3384136"/>
              <a:gd name="connsiteY0" fmla="*/ 6070 h 631910"/>
              <a:gd name="connsiteX1" fmla="*/ 2964718 w 3384136"/>
              <a:gd name="connsiteY1" fmla="*/ 0 h 631910"/>
              <a:gd name="connsiteX2" fmla="*/ 3297836 w 3384136"/>
              <a:gd name="connsiteY2" fmla="*/ 558832 h 631910"/>
              <a:gd name="connsiteX3" fmla="*/ 3384136 w 3384136"/>
              <a:gd name="connsiteY3" fmla="*/ 620187 h 631910"/>
              <a:gd name="connsiteX4" fmla="*/ 0 w 3384136"/>
              <a:gd name="connsiteY4" fmla="*/ 631910 h 631910"/>
              <a:gd name="connsiteX5" fmla="*/ 0 w 3384136"/>
              <a:gd name="connsiteY5" fmla="*/ 6070 h 631910"/>
              <a:gd name="connsiteX0" fmla="*/ 0 w 3384136"/>
              <a:gd name="connsiteY0" fmla="*/ 6070 h 631910"/>
              <a:gd name="connsiteX1" fmla="*/ 2964718 w 3384136"/>
              <a:gd name="connsiteY1" fmla="*/ 0 h 631910"/>
              <a:gd name="connsiteX2" fmla="*/ 3384136 w 3384136"/>
              <a:gd name="connsiteY2" fmla="*/ 620187 h 631910"/>
              <a:gd name="connsiteX3" fmla="*/ 0 w 3384136"/>
              <a:gd name="connsiteY3" fmla="*/ 631910 h 631910"/>
              <a:gd name="connsiteX4" fmla="*/ 0 w 3384136"/>
              <a:gd name="connsiteY4" fmla="*/ 6070 h 631910"/>
              <a:gd name="connsiteX0" fmla="*/ 0 w 3390040"/>
              <a:gd name="connsiteY0" fmla="*/ 6070 h 631910"/>
              <a:gd name="connsiteX1" fmla="*/ 2964718 w 3390040"/>
              <a:gd name="connsiteY1" fmla="*/ 0 h 631910"/>
              <a:gd name="connsiteX2" fmla="*/ 3390040 w 3390040"/>
              <a:gd name="connsiteY2" fmla="*/ 631910 h 631910"/>
              <a:gd name="connsiteX3" fmla="*/ 0 w 3390040"/>
              <a:gd name="connsiteY3" fmla="*/ 631910 h 631910"/>
              <a:gd name="connsiteX4" fmla="*/ 0 w 3390040"/>
              <a:gd name="connsiteY4" fmla="*/ 6070 h 631910"/>
              <a:gd name="connsiteX0" fmla="*/ 0 w 3459111"/>
              <a:gd name="connsiteY0" fmla="*/ 6070 h 640148"/>
              <a:gd name="connsiteX1" fmla="*/ 2964718 w 3459111"/>
              <a:gd name="connsiteY1" fmla="*/ 0 h 640148"/>
              <a:gd name="connsiteX2" fmla="*/ 3459111 w 3459111"/>
              <a:gd name="connsiteY2" fmla="*/ 640148 h 640148"/>
              <a:gd name="connsiteX3" fmla="*/ 0 w 3459111"/>
              <a:gd name="connsiteY3" fmla="*/ 631910 h 640148"/>
              <a:gd name="connsiteX4" fmla="*/ 0 w 3459111"/>
              <a:gd name="connsiteY4" fmla="*/ 6070 h 640148"/>
              <a:gd name="connsiteX0" fmla="*/ 0 w 3459111"/>
              <a:gd name="connsiteY0" fmla="*/ 6070 h 636029"/>
              <a:gd name="connsiteX1" fmla="*/ 2964718 w 3459111"/>
              <a:gd name="connsiteY1" fmla="*/ 0 h 636029"/>
              <a:gd name="connsiteX2" fmla="*/ 3459111 w 3459111"/>
              <a:gd name="connsiteY2" fmla="*/ 636029 h 636029"/>
              <a:gd name="connsiteX3" fmla="*/ 0 w 3459111"/>
              <a:gd name="connsiteY3" fmla="*/ 631910 h 636029"/>
              <a:gd name="connsiteX4" fmla="*/ 0 w 3459111"/>
              <a:gd name="connsiteY4" fmla="*/ 6070 h 636029"/>
              <a:gd name="connsiteX0" fmla="*/ 0 w 3459111"/>
              <a:gd name="connsiteY0" fmla="*/ 1951 h 631910"/>
              <a:gd name="connsiteX1" fmla="*/ 2888395 w 3459111"/>
              <a:gd name="connsiteY1" fmla="*/ 0 h 631910"/>
              <a:gd name="connsiteX2" fmla="*/ 3459111 w 3459111"/>
              <a:gd name="connsiteY2" fmla="*/ 631910 h 631910"/>
              <a:gd name="connsiteX3" fmla="*/ 0 w 3459111"/>
              <a:gd name="connsiteY3" fmla="*/ 627791 h 631910"/>
              <a:gd name="connsiteX4" fmla="*/ 0 w 3459111"/>
              <a:gd name="connsiteY4" fmla="*/ 1951 h 631910"/>
              <a:gd name="connsiteX0" fmla="*/ 0 w 3459111"/>
              <a:gd name="connsiteY0" fmla="*/ 1951 h 631910"/>
              <a:gd name="connsiteX1" fmla="*/ 2875676 w 3459111"/>
              <a:gd name="connsiteY1" fmla="*/ 0 h 631910"/>
              <a:gd name="connsiteX2" fmla="*/ 3459111 w 3459111"/>
              <a:gd name="connsiteY2" fmla="*/ 631910 h 631910"/>
              <a:gd name="connsiteX3" fmla="*/ 0 w 3459111"/>
              <a:gd name="connsiteY3" fmla="*/ 627791 h 631910"/>
              <a:gd name="connsiteX4" fmla="*/ 0 w 3459111"/>
              <a:gd name="connsiteY4" fmla="*/ 1951 h 631910"/>
              <a:gd name="connsiteX0" fmla="*/ 0 w 3459111"/>
              <a:gd name="connsiteY0" fmla="*/ 6069 h 636028"/>
              <a:gd name="connsiteX1" fmla="*/ 2763399 w 3459111"/>
              <a:gd name="connsiteY1" fmla="*/ 0 h 636028"/>
              <a:gd name="connsiteX2" fmla="*/ 3459111 w 3459111"/>
              <a:gd name="connsiteY2" fmla="*/ 636028 h 636028"/>
              <a:gd name="connsiteX3" fmla="*/ 0 w 3459111"/>
              <a:gd name="connsiteY3" fmla="*/ 631909 h 636028"/>
              <a:gd name="connsiteX4" fmla="*/ 0 w 3459111"/>
              <a:gd name="connsiteY4" fmla="*/ 6069 h 636028"/>
              <a:gd name="connsiteX0" fmla="*/ 0 w 3459111"/>
              <a:gd name="connsiteY0" fmla="*/ 6069 h 636028"/>
              <a:gd name="connsiteX1" fmla="*/ 2559843 w 3459111"/>
              <a:gd name="connsiteY1" fmla="*/ 0 h 636028"/>
              <a:gd name="connsiteX2" fmla="*/ 3459111 w 3459111"/>
              <a:gd name="connsiteY2" fmla="*/ 636028 h 636028"/>
              <a:gd name="connsiteX3" fmla="*/ 0 w 3459111"/>
              <a:gd name="connsiteY3" fmla="*/ 631909 h 636028"/>
              <a:gd name="connsiteX4" fmla="*/ 0 w 3459111"/>
              <a:gd name="connsiteY4" fmla="*/ 6069 h 636028"/>
              <a:gd name="connsiteX0" fmla="*/ 0 w 3459111"/>
              <a:gd name="connsiteY0" fmla="*/ 6069 h 636028"/>
              <a:gd name="connsiteX1" fmla="*/ 2278539 w 3459111"/>
              <a:gd name="connsiteY1" fmla="*/ 0 h 636028"/>
              <a:gd name="connsiteX2" fmla="*/ 3459111 w 3459111"/>
              <a:gd name="connsiteY2" fmla="*/ 636028 h 636028"/>
              <a:gd name="connsiteX3" fmla="*/ 0 w 3459111"/>
              <a:gd name="connsiteY3" fmla="*/ 631909 h 636028"/>
              <a:gd name="connsiteX4" fmla="*/ 0 w 3459111"/>
              <a:gd name="connsiteY4" fmla="*/ 6069 h 636028"/>
              <a:gd name="connsiteX0" fmla="*/ 0 w 3459111"/>
              <a:gd name="connsiteY0" fmla="*/ 6069 h 636028"/>
              <a:gd name="connsiteX1" fmla="*/ 2716681 w 3459111"/>
              <a:gd name="connsiteY1" fmla="*/ 0 h 636028"/>
              <a:gd name="connsiteX2" fmla="*/ 3459111 w 3459111"/>
              <a:gd name="connsiteY2" fmla="*/ 636028 h 636028"/>
              <a:gd name="connsiteX3" fmla="*/ 0 w 3459111"/>
              <a:gd name="connsiteY3" fmla="*/ 631909 h 636028"/>
              <a:gd name="connsiteX4" fmla="*/ 0 w 3459111"/>
              <a:gd name="connsiteY4" fmla="*/ 6069 h 636028"/>
              <a:gd name="connsiteX0" fmla="*/ 0 w 3459111"/>
              <a:gd name="connsiteY0" fmla="*/ 6069 h 636028"/>
              <a:gd name="connsiteX1" fmla="*/ 2741958 w 3459111"/>
              <a:gd name="connsiteY1" fmla="*/ 0 h 636028"/>
              <a:gd name="connsiteX2" fmla="*/ 3459111 w 3459111"/>
              <a:gd name="connsiteY2" fmla="*/ 636028 h 636028"/>
              <a:gd name="connsiteX3" fmla="*/ 0 w 3459111"/>
              <a:gd name="connsiteY3" fmla="*/ 631909 h 636028"/>
              <a:gd name="connsiteX4" fmla="*/ 0 w 3459111"/>
              <a:gd name="connsiteY4" fmla="*/ 6069 h 6360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59111" h="636028">
                <a:moveTo>
                  <a:pt x="0" y="6069"/>
                </a:moveTo>
                <a:lnTo>
                  <a:pt x="2741958" y="0"/>
                </a:lnTo>
                <a:lnTo>
                  <a:pt x="3459111" y="636028"/>
                </a:lnTo>
                <a:lnTo>
                  <a:pt x="0" y="631909"/>
                </a:lnTo>
                <a:lnTo>
                  <a:pt x="0" y="6069"/>
                </a:lnTo>
                <a:close/>
              </a:path>
            </a:pathLst>
          </a:custGeom>
          <a:solidFill>
            <a:srgbClr val="CC99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ＭＳ Ｐゴシック" pitchFamily="-32" charset="-128"/>
                <a:cs typeface="Calibri" panose="020F0502020204030204" pitchFamily="34" charset="0"/>
              </a:rPr>
              <a:t>Self-Actualization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ＭＳ Ｐゴシック" pitchFamily="-32" charset="-128"/>
                <a:cs typeface="Calibri" panose="020F0502020204030204" pitchFamily="34" charset="0"/>
              </a:rPr>
              <a:t>Personal Aspirations Met</a:t>
            </a: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pitchFamily="-32" charset="-128"/>
              <a:cs typeface="+mn-cs"/>
            </a:endParaRPr>
          </a:p>
        </p:txBody>
      </p:sp>
      <p:sp>
        <p:nvSpPr>
          <p:cNvPr id="4" name="Right Triangle 3"/>
          <p:cNvSpPr/>
          <p:nvPr/>
        </p:nvSpPr>
        <p:spPr bwMode="auto">
          <a:xfrm>
            <a:off x="9089" y="0"/>
            <a:ext cx="2006998" cy="2412347"/>
          </a:xfrm>
          <a:prstGeom prst="rtTriangle">
            <a:avLst/>
          </a:prstGeom>
          <a:solidFill>
            <a:srgbClr val="00FF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pitchFamily="-32" charset="-128"/>
              <a:cs typeface="+mn-cs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1123" y="497033"/>
            <a:ext cx="1808694" cy="193899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Help</a:t>
            </a:r>
          </a:p>
          <a:p>
            <a:pPr marL="0" marR="0" lvl="0" indent="0" algn="l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Others</a:t>
            </a:r>
          </a:p>
          <a:p>
            <a:pPr marL="0" marR="0" lvl="0" indent="0" algn="l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Climb the</a:t>
            </a:r>
          </a:p>
          <a:p>
            <a:pPr marL="0" marR="0" lvl="0" indent="0" algn="l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Hierarchy</a:t>
            </a:r>
          </a:p>
          <a:p>
            <a:pPr marL="0" marR="0" lvl="0" indent="0" algn="l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5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Driving</a:t>
            </a:r>
          </a:p>
          <a:p>
            <a:pPr marL="0" marR="0" lvl="0" indent="0" algn="l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Growth</a:t>
            </a:r>
          </a:p>
          <a:p>
            <a:pPr marL="0" marR="0" lvl="0" indent="0" algn="l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For All</a:t>
            </a:r>
            <a:endParaRPr kumimoji="0" lang="en-GB" sz="1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3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Transcendence</a:t>
            </a:r>
          </a:p>
        </p:txBody>
      </p:sp>
      <p:grpSp>
        <p:nvGrpSpPr>
          <p:cNvPr id="9" name="Group 8"/>
          <p:cNvGrpSpPr/>
          <p:nvPr/>
        </p:nvGrpSpPr>
        <p:grpSpPr>
          <a:xfrm>
            <a:off x="5195454" y="6218488"/>
            <a:ext cx="3948546" cy="639523"/>
            <a:chOff x="5195454" y="6218488"/>
            <a:chExt cx="3948546" cy="639523"/>
          </a:xfrm>
        </p:grpSpPr>
        <p:sp>
          <p:nvSpPr>
            <p:cNvPr id="31" name="Rectangle: Single Corner Snipped 2"/>
            <p:cNvSpPr/>
            <p:nvPr/>
          </p:nvSpPr>
          <p:spPr bwMode="auto">
            <a:xfrm flipH="1" flipV="1">
              <a:off x="5195454" y="6218488"/>
              <a:ext cx="3929685" cy="631910"/>
            </a:xfrm>
            <a:custGeom>
              <a:avLst/>
              <a:gdLst>
                <a:gd name="connsiteX0" fmla="*/ 0 w 3342807"/>
                <a:gd name="connsiteY0" fmla="*/ 0 h 625840"/>
                <a:gd name="connsiteX1" fmla="*/ 3029887 w 3342807"/>
                <a:gd name="connsiteY1" fmla="*/ 0 h 625840"/>
                <a:gd name="connsiteX2" fmla="*/ 3342807 w 3342807"/>
                <a:gd name="connsiteY2" fmla="*/ 312920 h 625840"/>
                <a:gd name="connsiteX3" fmla="*/ 3342807 w 3342807"/>
                <a:gd name="connsiteY3" fmla="*/ 625840 h 625840"/>
                <a:gd name="connsiteX4" fmla="*/ 0 w 3342807"/>
                <a:gd name="connsiteY4" fmla="*/ 625840 h 625840"/>
                <a:gd name="connsiteX5" fmla="*/ 0 w 3342807"/>
                <a:gd name="connsiteY5" fmla="*/ 0 h 625840"/>
                <a:gd name="connsiteX0" fmla="*/ 0 w 3342807"/>
                <a:gd name="connsiteY0" fmla="*/ 0 h 625840"/>
                <a:gd name="connsiteX1" fmla="*/ 3029887 w 3342807"/>
                <a:gd name="connsiteY1" fmla="*/ 0 h 625840"/>
                <a:gd name="connsiteX2" fmla="*/ 3297836 w 3342807"/>
                <a:gd name="connsiteY2" fmla="*/ 552762 h 625840"/>
                <a:gd name="connsiteX3" fmla="*/ 3342807 w 3342807"/>
                <a:gd name="connsiteY3" fmla="*/ 625840 h 625840"/>
                <a:gd name="connsiteX4" fmla="*/ 0 w 3342807"/>
                <a:gd name="connsiteY4" fmla="*/ 625840 h 625840"/>
                <a:gd name="connsiteX5" fmla="*/ 0 w 3342807"/>
                <a:gd name="connsiteY5" fmla="*/ 0 h 625840"/>
                <a:gd name="connsiteX0" fmla="*/ 0 w 3342807"/>
                <a:gd name="connsiteY0" fmla="*/ 0 h 625840"/>
                <a:gd name="connsiteX1" fmla="*/ 2760064 w 3342807"/>
                <a:gd name="connsiteY1" fmla="*/ 0 h 625840"/>
                <a:gd name="connsiteX2" fmla="*/ 3297836 w 3342807"/>
                <a:gd name="connsiteY2" fmla="*/ 552762 h 625840"/>
                <a:gd name="connsiteX3" fmla="*/ 3342807 w 3342807"/>
                <a:gd name="connsiteY3" fmla="*/ 625840 h 625840"/>
                <a:gd name="connsiteX4" fmla="*/ 0 w 3342807"/>
                <a:gd name="connsiteY4" fmla="*/ 625840 h 625840"/>
                <a:gd name="connsiteX5" fmla="*/ 0 w 3342807"/>
                <a:gd name="connsiteY5" fmla="*/ 0 h 625840"/>
                <a:gd name="connsiteX0" fmla="*/ 0 w 3342807"/>
                <a:gd name="connsiteY0" fmla="*/ 0 h 625840"/>
                <a:gd name="connsiteX1" fmla="*/ 2928793 w 3342807"/>
                <a:gd name="connsiteY1" fmla="*/ 0 h 625840"/>
                <a:gd name="connsiteX2" fmla="*/ 3297836 w 3342807"/>
                <a:gd name="connsiteY2" fmla="*/ 552762 h 625840"/>
                <a:gd name="connsiteX3" fmla="*/ 3342807 w 3342807"/>
                <a:gd name="connsiteY3" fmla="*/ 625840 h 625840"/>
                <a:gd name="connsiteX4" fmla="*/ 0 w 3342807"/>
                <a:gd name="connsiteY4" fmla="*/ 625840 h 625840"/>
                <a:gd name="connsiteX5" fmla="*/ 0 w 3342807"/>
                <a:gd name="connsiteY5" fmla="*/ 0 h 625840"/>
                <a:gd name="connsiteX0" fmla="*/ 0 w 3342807"/>
                <a:gd name="connsiteY0" fmla="*/ 44971 h 670811"/>
                <a:gd name="connsiteX1" fmla="*/ 2968494 w 3342807"/>
                <a:gd name="connsiteY1" fmla="*/ 0 h 670811"/>
                <a:gd name="connsiteX2" fmla="*/ 3297836 w 3342807"/>
                <a:gd name="connsiteY2" fmla="*/ 597733 h 670811"/>
                <a:gd name="connsiteX3" fmla="*/ 3342807 w 3342807"/>
                <a:gd name="connsiteY3" fmla="*/ 670811 h 670811"/>
                <a:gd name="connsiteX4" fmla="*/ 0 w 3342807"/>
                <a:gd name="connsiteY4" fmla="*/ 670811 h 670811"/>
                <a:gd name="connsiteX5" fmla="*/ 0 w 3342807"/>
                <a:gd name="connsiteY5" fmla="*/ 44971 h 670811"/>
                <a:gd name="connsiteX0" fmla="*/ 0 w 3342807"/>
                <a:gd name="connsiteY0" fmla="*/ 44971 h 670811"/>
                <a:gd name="connsiteX1" fmla="*/ 2958569 w 3342807"/>
                <a:gd name="connsiteY1" fmla="*/ 0 h 670811"/>
                <a:gd name="connsiteX2" fmla="*/ 3297836 w 3342807"/>
                <a:gd name="connsiteY2" fmla="*/ 597733 h 670811"/>
                <a:gd name="connsiteX3" fmla="*/ 3342807 w 3342807"/>
                <a:gd name="connsiteY3" fmla="*/ 670811 h 670811"/>
                <a:gd name="connsiteX4" fmla="*/ 0 w 3342807"/>
                <a:gd name="connsiteY4" fmla="*/ 670811 h 670811"/>
                <a:gd name="connsiteX5" fmla="*/ 0 w 3342807"/>
                <a:gd name="connsiteY5" fmla="*/ 44971 h 670811"/>
                <a:gd name="connsiteX0" fmla="*/ 0 w 3342807"/>
                <a:gd name="connsiteY0" fmla="*/ 44971 h 670811"/>
                <a:gd name="connsiteX1" fmla="*/ 2958569 w 3342807"/>
                <a:gd name="connsiteY1" fmla="*/ 0 h 670811"/>
                <a:gd name="connsiteX2" fmla="*/ 3297836 w 3342807"/>
                <a:gd name="connsiteY2" fmla="*/ 597733 h 670811"/>
                <a:gd name="connsiteX3" fmla="*/ 3342807 w 3342807"/>
                <a:gd name="connsiteY3" fmla="*/ 670811 h 670811"/>
                <a:gd name="connsiteX4" fmla="*/ 0 w 3342807"/>
                <a:gd name="connsiteY4" fmla="*/ 670811 h 670811"/>
                <a:gd name="connsiteX5" fmla="*/ 0 w 3342807"/>
                <a:gd name="connsiteY5" fmla="*/ 44971 h 670811"/>
                <a:gd name="connsiteX0" fmla="*/ 0 w 3342807"/>
                <a:gd name="connsiteY0" fmla="*/ 14991 h 640831"/>
                <a:gd name="connsiteX1" fmla="*/ 2988345 w 3342807"/>
                <a:gd name="connsiteY1" fmla="*/ 0 h 640831"/>
                <a:gd name="connsiteX2" fmla="*/ 3297836 w 3342807"/>
                <a:gd name="connsiteY2" fmla="*/ 567753 h 640831"/>
                <a:gd name="connsiteX3" fmla="*/ 3342807 w 3342807"/>
                <a:gd name="connsiteY3" fmla="*/ 640831 h 640831"/>
                <a:gd name="connsiteX4" fmla="*/ 0 w 3342807"/>
                <a:gd name="connsiteY4" fmla="*/ 640831 h 640831"/>
                <a:gd name="connsiteX5" fmla="*/ 0 w 3342807"/>
                <a:gd name="connsiteY5" fmla="*/ 14991 h 640831"/>
                <a:gd name="connsiteX0" fmla="*/ 0 w 3342807"/>
                <a:gd name="connsiteY0" fmla="*/ 10531 h 636371"/>
                <a:gd name="connsiteX1" fmla="*/ 2970625 w 3342807"/>
                <a:gd name="connsiteY1" fmla="*/ 0 h 636371"/>
                <a:gd name="connsiteX2" fmla="*/ 3297836 w 3342807"/>
                <a:gd name="connsiteY2" fmla="*/ 563293 h 636371"/>
                <a:gd name="connsiteX3" fmla="*/ 3342807 w 3342807"/>
                <a:gd name="connsiteY3" fmla="*/ 636371 h 636371"/>
                <a:gd name="connsiteX4" fmla="*/ 0 w 3342807"/>
                <a:gd name="connsiteY4" fmla="*/ 636371 h 636371"/>
                <a:gd name="connsiteX5" fmla="*/ 0 w 3342807"/>
                <a:gd name="connsiteY5" fmla="*/ 10531 h 636371"/>
                <a:gd name="connsiteX0" fmla="*/ 0 w 3342807"/>
                <a:gd name="connsiteY0" fmla="*/ 6070 h 631910"/>
                <a:gd name="connsiteX1" fmla="*/ 2964718 w 3342807"/>
                <a:gd name="connsiteY1" fmla="*/ 0 h 631910"/>
                <a:gd name="connsiteX2" fmla="*/ 3297836 w 3342807"/>
                <a:gd name="connsiteY2" fmla="*/ 558832 h 631910"/>
                <a:gd name="connsiteX3" fmla="*/ 3342807 w 3342807"/>
                <a:gd name="connsiteY3" fmla="*/ 631910 h 631910"/>
                <a:gd name="connsiteX4" fmla="*/ 0 w 3342807"/>
                <a:gd name="connsiteY4" fmla="*/ 631910 h 631910"/>
                <a:gd name="connsiteX5" fmla="*/ 0 w 3342807"/>
                <a:gd name="connsiteY5" fmla="*/ 6070 h 631910"/>
                <a:gd name="connsiteX0" fmla="*/ 0 w 3342807"/>
                <a:gd name="connsiteY0" fmla="*/ 6070 h 631910"/>
                <a:gd name="connsiteX1" fmla="*/ 2964718 w 3342807"/>
                <a:gd name="connsiteY1" fmla="*/ 0 h 631910"/>
                <a:gd name="connsiteX2" fmla="*/ 3342807 w 3342807"/>
                <a:gd name="connsiteY2" fmla="*/ 631910 h 631910"/>
                <a:gd name="connsiteX3" fmla="*/ 0 w 3342807"/>
                <a:gd name="connsiteY3" fmla="*/ 631910 h 631910"/>
                <a:gd name="connsiteX4" fmla="*/ 0 w 3342807"/>
                <a:gd name="connsiteY4" fmla="*/ 6070 h 631910"/>
                <a:gd name="connsiteX0" fmla="*/ 0 w 3409721"/>
                <a:gd name="connsiteY0" fmla="*/ 6070 h 631910"/>
                <a:gd name="connsiteX1" fmla="*/ 2964718 w 3409721"/>
                <a:gd name="connsiteY1" fmla="*/ 0 h 631910"/>
                <a:gd name="connsiteX2" fmla="*/ 3409721 w 3409721"/>
                <a:gd name="connsiteY2" fmla="*/ 631910 h 631910"/>
                <a:gd name="connsiteX3" fmla="*/ 0 w 3409721"/>
                <a:gd name="connsiteY3" fmla="*/ 631910 h 631910"/>
                <a:gd name="connsiteX4" fmla="*/ 0 w 3409721"/>
                <a:gd name="connsiteY4" fmla="*/ 6070 h 6319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409721" h="631910">
                  <a:moveTo>
                    <a:pt x="0" y="6070"/>
                  </a:moveTo>
                  <a:lnTo>
                    <a:pt x="2964718" y="0"/>
                  </a:lnTo>
                  <a:lnTo>
                    <a:pt x="3409721" y="631910"/>
                  </a:lnTo>
                  <a:lnTo>
                    <a:pt x="0" y="631910"/>
                  </a:lnTo>
                  <a:lnTo>
                    <a:pt x="0" y="6070"/>
                  </a:lnTo>
                  <a:close/>
                </a:path>
              </a:pathLst>
            </a:custGeom>
            <a:solidFill>
              <a:srgbClr val="FF33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vert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ＭＳ Ｐゴシック" pitchFamily="-32" charset="-128"/>
                <a:cs typeface="Calibri" panose="020F0502020204030204" pitchFamily="34" charset="0"/>
              </a:endParaRPr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5344641" y="6234709"/>
              <a:ext cx="3799359" cy="249299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marL="176213" marR="0" lvl="0" indent="-88900" algn="l" defTabSz="914400" rtl="0" eaLnBrk="1" fontAlgn="base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Lowest Socio/Political/Economic Zone</a:t>
              </a: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5535333" y="6439864"/>
              <a:ext cx="3429721" cy="221599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marL="176213" marR="0" lvl="0" indent="-88900" algn="l" defTabSz="914400" rtl="0" eaLnBrk="1" fontAlgn="base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6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Home to 63% of South Africa’s Children?</a:t>
              </a:r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5741232" y="6636412"/>
              <a:ext cx="2426006" cy="221599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marL="176213" marR="0" lvl="0" indent="-88900" algn="l" defTabSz="914400" rtl="0" eaLnBrk="1" fontAlgn="base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6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Too few avenues for escape</a:t>
              </a:r>
            </a:p>
          </p:txBody>
        </p:sp>
      </p:grpSp>
      <p:grpSp>
        <p:nvGrpSpPr>
          <p:cNvPr id="15" name="Group 14"/>
          <p:cNvGrpSpPr/>
          <p:nvPr/>
        </p:nvGrpSpPr>
        <p:grpSpPr>
          <a:xfrm>
            <a:off x="4695879" y="5587656"/>
            <a:ext cx="4461035" cy="634499"/>
            <a:chOff x="6734536" y="5587656"/>
            <a:chExt cx="4461035" cy="634499"/>
          </a:xfrm>
        </p:grpSpPr>
        <p:sp>
          <p:nvSpPr>
            <p:cNvPr id="18" name="Rectangle: Single Corner Snipped 2"/>
            <p:cNvSpPr/>
            <p:nvPr/>
          </p:nvSpPr>
          <p:spPr bwMode="auto">
            <a:xfrm flipH="1" flipV="1">
              <a:off x="6734536" y="5596315"/>
              <a:ext cx="4430426" cy="625840"/>
            </a:xfrm>
            <a:custGeom>
              <a:avLst/>
              <a:gdLst>
                <a:gd name="connsiteX0" fmla="*/ 0 w 3342807"/>
                <a:gd name="connsiteY0" fmla="*/ 0 h 625840"/>
                <a:gd name="connsiteX1" fmla="*/ 3029887 w 3342807"/>
                <a:gd name="connsiteY1" fmla="*/ 0 h 625840"/>
                <a:gd name="connsiteX2" fmla="*/ 3342807 w 3342807"/>
                <a:gd name="connsiteY2" fmla="*/ 312920 h 625840"/>
                <a:gd name="connsiteX3" fmla="*/ 3342807 w 3342807"/>
                <a:gd name="connsiteY3" fmla="*/ 625840 h 625840"/>
                <a:gd name="connsiteX4" fmla="*/ 0 w 3342807"/>
                <a:gd name="connsiteY4" fmla="*/ 625840 h 625840"/>
                <a:gd name="connsiteX5" fmla="*/ 0 w 3342807"/>
                <a:gd name="connsiteY5" fmla="*/ 0 h 625840"/>
                <a:gd name="connsiteX0" fmla="*/ 0 w 3342807"/>
                <a:gd name="connsiteY0" fmla="*/ 0 h 625840"/>
                <a:gd name="connsiteX1" fmla="*/ 3029887 w 3342807"/>
                <a:gd name="connsiteY1" fmla="*/ 0 h 625840"/>
                <a:gd name="connsiteX2" fmla="*/ 3297836 w 3342807"/>
                <a:gd name="connsiteY2" fmla="*/ 552762 h 625840"/>
                <a:gd name="connsiteX3" fmla="*/ 3342807 w 3342807"/>
                <a:gd name="connsiteY3" fmla="*/ 625840 h 625840"/>
                <a:gd name="connsiteX4" fmla="*/ 0 w 3342807"/>
                <a:gd name="connsiteY4" fmla="*/ 625840 h 625840"/>
                <a:gd name="connsiteX5" fmla="*/ 0 w 3342807"/>
                <a:gd name="connsiteY5" fmla="*/ 0 h 625840"/>
                <a:gd name="connsiteX0" fmla="*/ 0 w 3342807"/>
                <a:gd name="connsiteY0" fmla="*/ 0 h 625840"/>
                <a:gd name="connsiteX1" fmla="*/ 2760064 w 3342807"/>
                <a:gd name="connsiteY1" fmla="*/ 0 h 625840"/>
                <a:gd name="connsiteX2" fmla="*/ 3297836 w 3342807"/>
                <a:gd name="connsiteY2" fmla="*/ 552762 h 625840"/>
                <a:gd name="connsiteX3" fmla="*/ 3342807 w 3342807"/>
                <a:gd name="connsiteY3" fmla="*/ 625840 h 625840"/>
                <a:gd name="connsiteX4" fmla="*/ 0 w 3342807"/>
                <a:gd name="connsiteY4" fmla="*/ 625840 h 625840"/>
                <a:gd name="connsiteX5" fmla="*/ 0 w 3342807"/>
                <a:gd name="connsiteY5" fmla="*/ 0 h 625840"/>
                <a:gd name="connsiteX0" fmla="*/ 0 w 3342807"/>
                <a:gd name="connsiteY0" fmla="*/ 0 h 625840"/>
                <a:gd name="connsiteX1" fmla="*/ 2928793 w 3342807"/>
                <a:gd name="connsiteY1" fmla="*/ 0 h 625840"/>
                <a:gd name="connsiteX2" fmla="*/ 3297836 w 3342807"/>
                <a:gd name="connsiteY2" fmla="*/ 552762 h 625840"/>
                <a:gd name="connsiteX3" fmla="*/ 3342807 w 3342807"/>
                <a:gd name="connsiteY3" fmla="*/ 625840 h 625840"/>
                <a:gd name="connsiteX4" fmla="*/ 0 w 3342807"/>
                <a:gd name="connsiteY4" fmla="*/ 625840 h 625840"/>
                <a:gd name="connsiteX5" fmla="*/ 0 w 3342807"/>
                <a:gd name="connsiteY5" fmla="*/ 0 h 625840"/>
                <a:gd name="connsiteX0" fmla="*/ 0 w 3342807"/>
                <a:gd name="connsiteY0" fmla="*/ 44971 h 670811"/>
                <a:gd name="connsiteX1" fmla="*/ 2968494 w 3342807"/>
                <a:gd name="connsiteY1" fmla="*/ 0 h 670811"/>
                <a:gd name="connsiteX2" fmla="*/ 3297836 w 3342807"/>
                <a:gd name="connsiteY2" fmla="*/ 597733 h 670811"/>
                <a:gd name="connsiteX3" fmla="*/ 3342807 w 3342807"/>
                <a:gd name="connsiteY3" fmla="*/ 670811 h 670811"/>
                <a:gd name="connsiteX4" fmla="*/ 0 w 3342807"/>
                <a:gd name="connsiteY4" fmla="*/ 670811 h 670811"/>
                <a:gd name="connsiteX5" fmla="*/ 0 w 3342807"/>
                <a:gd name="connsiteY5" fmla="*/ 44971 h 670811"/>
                <a:gd name="connsiteX0" fmla="*/ 0 w 3342807"/>
                <a:gd name="connsiteY0" fmla="*/ 44971 h 670811"/>
                <a:gd name="connsiteX1" fmla="*/ 2958569 w 3342807"/>
                <a:gd name="connsiteY1" fmla="*/ 0 h 670811"/>
                <a:gd name="connsiteX2" fmla="*/ 3297836 w 3342807"/>
                <a:gd name="connsiteY2" fmla="*/ 597733 h 670811"/>
                <a:gd name="connsiteX3" fmla="*/ 3342807 w 3342807"/>
                <a:gd name="connsiteY3" fmla="*/ 670811 h 670811"/>
                <a:gd name="connsiteX4" fmla="*/ 0 w 3342807"/>
                <a:gd name="connsiteY4" fmla="*/ 670811 h 670811"/>
                <a:gd name="connsiteX5" fmla="*/ 0 w 3342807"/>
                <a:gd name="connsiteY5" fmla="*/ 44971 h 670811"/>
                <a:gd name="connsiteX0" fmla="*/ 0 w 3342807"/>
                <a:gd name="connsiteY0" fmla="*/ 44971 h 670811"/>
                <a:gd name="connsiteX1" fmla="*/ 2958569 w 3342807"/>
                <a:gd name="connsiteY1" fmla="*/ 0 h 670811"/>
                <a:gd name="connsiteX2" fmla="*/ 3297836 w 3342807"/>
                <a:gd name="connsiteY2" fmla="*/ 597733 h 670811"/>
                <a:gd name="connsiteX3" fmla="*/ 3342807 w 3342807"/>
                <a:gd name="connsiteY3" fmla="*/ 670811 h 670811"/>
                <a:gd name="connsiteX4" fmla="*/ 0 w 3342807"/>
                <a:gd name="connsiteY4" fmla="*/ 670811 h 670811"/>
                <a:gd name="connsiteX5" fmla="*/ 0 w 3342807"/>
                <a:gd name="connsiteY5" fmla="*/ 44971 h 670811"/>
                <a:gd name="connsiteX0" fmla="*/ 0 w 3342807"/>
                <a:gd name="connsiteY0" fmla="*/ 14991 h 640831"/>
                <a:gd name="connsiteX1" fmla="*/ 2988345 w 3342807"/>
                <a:gd name="connsiteY1" fmla="*/ 0 h 640831"/>
                <a:gd name="connsiteX2" fmla="*/ 3297836 w 3342807"/>
                <a:gd name="connsiteY2" fmla="*/ 567753 h 640831"/>
                <a:gd name="connsiteX3" fmla="*/ 3342807 w 3342807"/>
                <a:gd name="connsiteY3" fmla="*/ 640831 h 640831"/>
                <a:gd name="connsiteX4" fmla="*/ 0 w 3342807"/>
                <a:gd name="connsiteY4" fmla="*/ 640831 h 640831"/>
                <a:gd name="connsiteX5" fmla="*/ 0 w 3342807"/>
                <a:gd name="connsiteY5" fmla="*/ 14991 h 640831"/>
                <a:gd name="connsiteX0" fmla="*/ 0 w 3342807"/>
                <a:gd name="connsiteY0" fmla="*/ 10531 h 636371"/>
                <a:gd name="connsiteX1" fmla="*/ 2970625 w 3342807"/>
                <a:gd name="connsiteY1" fmla="*/ 0 h 636371"/>
                <a:gd name="connsiteX2" fmla="*/ 3297836 w 3342807"/>
                <a:gd name="connsiteY2" fmla="*/ 563293 h 636371"/>
                <a:gd name="connsiteX3" fmla="*/ 3342807 w 3342807"/>
                <a:gd name="connsiteY3" fmla="*/ 636371 h 636371"/>
                <a:gd name="connsiteX4" fmla="*/ 0 w 3342807"/>
                <a:gd name="connsiteY4" fmla="*/ 636371 h 636371"/>
                <a:gd name="connsiteX5" fmla="*/ 0 w 3342807"/>
                <a:gd name="connsiteY5" fmla="*/ 10531 h 636371"/>
                <a:gd name="connsiteX0" fmla="*/ 0 w 3342807"/>
                <a:gd name="connsiteY0" fmla="*/ 6070 h 631910"/>
                <a:gd name="connsiteX1" fmla="*/ 2964718 w 3342807"/>
                <a:gd name="connsiteY1" fmla="*/ 0 h 631910"/>
                <a:gd name="connsiteX2" fmla="*/ 3297836 w 3342807"/>
                <a:gd name="connsiteY2" fmla="*/ 558832 h 631910"/>
                <a:gd name="connsiteX3" fmla="*/ 3342807 w 3342807"/>
                <a:gd name="connsiteY3" fmla="*/ 631910 h 631910"/>
                <a:gd name="connsiteX4" fmla="*/ 0 w 3342807"/>
                <a:gd name="connsiteY4" fmla="*/ 631910 h 631910"/>
                <a:gd name="connsiteX5" fmla="*/ 0 w 3342807"/>
                <a:gd name="connsiteY5" fmla="*/ 6070 h 631910"/>
                <a:gd name="connsiteX0" fmla="*/ 0 w 3342807"/>
                <a:gd name="connsiteY0" fmla="*/ 6070 h 631910"/>
                <a:gd name="connsiteX1" fmla="*/ 2964718 w 3342807"/>
                <a:gd name="connsiteY1" fmla="*/ 0 h 631910"/>
                <a:gd name="connsiteX2" fmla="*/ 3342807 w 3342807"/>
                <a:gd name="connsiteY2" fmla="*/ 631910 h 631910"/>
                <a:gd name="connsiteX3" fmla="*/ 0 w 3342807"/>
                <a:gd name="connsiteY3" fmla="*/ 631910 h 631910"/>
                <a:gd name="connsiteX4" fmla="*/ 0 w 3342807"/>
                <a:gd name="connsiteY4" fmla="*/ 6070 h 631910"/>
                <a:gd name="connsiteX0" fmla="*/ 0 w 3409721"/>
                <a:gd name="connsiteY0" fmla="*/ 6070 h 631910"/>
                <a:gd name="connsiteX1" fmla="*/ 2964718 w 3409721"/>
                <a:gd name="connsiteY1" fmla="*/ 0 h 631910"/>
                <a:gd name="connsiteX2" fmla="*/ 3409721 w 3409721"/>
                <a:gd name="connsiteY2" fmla="*/ 631910 h 631910"/>
                <a:gd name="connsiteX3" fmla="*/ 0 w 3409721"/>
                <a:gd name="connsiteY3" fmla="*/ 631910 h 631910"/>
                <a:gd name="connsiteX4" fmla="*/ 0 w 3409721"/>
                <a:gd name="connsiteY4" fmla="*/ 6070 h 631910"/>
                <a:gd name="connsiteX0" fmla="*/ 0 w 3409721"/>
                <a:gd name="connsiteY0" fmla="*/ 0 h 625840"/>
                <a:gd name="connsiteX1" fmla="*/ 3036529 w 3409721"/>
                <a:gd name="connsiteY1" fmla="*/ 6371 h 625840"/>
                <a:gd name="connsiteX2" fmla="*/ 3409721 w 3409721"/>
                <a:gd name="connsiteY2" fmla="*/ 625840 h 625840"/>
                <a:gd name="connsiteX3" fmla="*/ 0 w 3409721"/>
                <a:gd name="connsiteY3" fmla="*/ 625840 h 625840"/>
                <a:gd name="connsiteX4" fmla="*/ 0 w 3409721"/>
                <a:gd name="connsiteY4" fmla="*/ 0 h 625840"/>
                <a:gd name="connsiteX0" fmla="*/ 0 w 3409721"/>
                <a:gd name="connsiteY0" fmla="*/ 12290 h 638130"/>
                <a:gd name="connsiteX1" fmla="*/ 3022168 w 3409721"/>
                <a:gd name="connsiteY1" fmla="*/ 0 h 638130"/>
                <a:gd name="connsiteX2" fmla="*/ 3409721 w 3409721"/>
                <a:gd name="connsiteY2" fmla="*/ 638130 h 638130"/>
                <a:gd name="connsiteX3" fmla="*/ 0 w 3409721"/>
                <a:gd name="connsiteY3" fmla="*/ 638130 h 638130"/>
                <a:gd name="connsiteX4" fmla="*/ 0 w 3409721"/>
                <a:gd name="connsiteY4" fmla="*/ 12290 h 638130"/>
                <a:gd name="connsiteX0" fmla="*/ 0 w 3409721"/>
                <a:gd name="connsiteY0" fmla="*/ 12290 h 638130"/>
                <a:gd name="connsiteX1" fmla="*/ 3017381 w 3409721"/>
                <a:gd name="connsiteY1" fmla="*/ 0 h 638130"/>
                <a:gd name="connsiteX2" fmla="*/ 3409721 w 3409721"/>
                <a:gd name="connsiteY2" fmla="*/ 638130 h 638130"/>
                <a:gd name="connsiteX3" fmla="*/ 0 w 3409721"/>
                <a:gd name="connsiteY3" fmla="*/ 638130 h 638130"/>
                <a:gd name="connsiteX4" fmla="*/ 0 w 3409721"/>
                <a:gd name="connsiteY4" fmla="*/ 12290 h 638130"/>
                <a:gd name="connsiteX0" fmla="*/ 0 w 3409721"/>
                <a:gd name="connsiteY0" fmla="*/ 0 h 625840"/>
                <a:gd name="connsiteX1" fmla="*/ 3026956 w 3409721"/>
                <a:gd name="connsiteY1" fmla="*/ 151 h 625840"/>
                <a:gd name="connsiteX2" fmla="*/ 3409721 w 3409721"/>
                <a:gd name="connsiteY2" fmla="*/ 625840 h 625840"/>
                <a:gd name="connsiteX3" fmla="*/ 0 w 3409721"/>
                <a:gd name="connsiteY3" fmla="*/ 625840 h 625840"/>
                <a:gd name="connsiteX4" fmla="*/ 0 w 3409721"/>
                <a:gd name="connsiteY4" fmla="*/ 0 h 6258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409721" h="625840">
                  <a:moveTo>
                    <a:pt x="0" y="0"/>
                  </a:moveTo>
                  <a:lnTo>
                    <a:pt x="3026956" y="151"/>
                  </a:lnTo>
                  <a:lnTo>
                    <a:pt x="3409721" y="625840"/>
                  </a:lnTo>
                  <a:lnTo>
                    <a:pt x="0" y="62584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3C10B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vert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ＭＳ Ｐゴシック" pitchFamily="-32" charset="-128"/>
                <a:cs typeface="Calibri" panose="020F0502020204030204" pitchFamily="34" charset="0"/>
              </a:endParaRPr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6883724" y="5587656"/>
              <a:ext cx="4281237" cy="249299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marL="176213" marR="0" lvl="0" indent="-88900" algn="l" defTabSz="914400" rtl="0" eaLnBrk="1" fontAlgn="base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The “Dawn” of cognitive humanity</a:t>
              </a:r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7074416" y="5792811"/>
              <a:ext cx="4121155" cy="221599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marL="176213" marR="0" lvl="0" indent="-88900" algn="l" defTabSz="914400" rtl="0" eaLnBrk="1" fontAlgn="base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6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Recognition of the possibility of a “better” life</a:t>
              </a:r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7190374" y="5989359"/>
              <a:ext cx="3992283" cy="221599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marL="176213" marR="0" lvl="0" indent="-88900" algn="l" defTabSz="914400" rtl="0" eaLnBrk="1" fontAlgn="base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6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Strive for a “better” life, by fair means or foul</a:t>
              </a:r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4151580" y="4938960"/>
            <a:ext cx="4970385" cy="667737"/>
            <a:chOff x="4151580" y="4938960"/>
            <a:chExt cx="4970385" cy="648696"/>
          </a:xfrm>
        </p:grpSpPr>
        <p:sp>
          <p:nvSpPr>
            <p:cNvPr id="27" name="Rectangle: Single Corner Snipped 2"/>
            <p:cNvSpPr/>
            <p:nvPr/>
          </p:nvSpPr>
          <p:spPr bwMode="auto">
            <a:xfrm flipH="1" flipV="1">
              <a:off x="4151580" y="4938960"/>
              <a:ext cx="4970385" cy="625840"/>
            </a:xfrm>
            <a:custGeom>
              <a:avLst/>
              <a:gdLst>
                <a:gd name="connsiteX0" fmla="*/ 0 w 3342807"/>
                <a:gd name="connsiteY0" fmla="*/ 0 h 625840"/>
                <a:gd name="connsiteX1" fmla="*/ 3029887 w 3342807"/>
                <a:gd name="connsiteY1" fmla="*/ 0 h 625840"/>
                <a:gd name="connsiteX2" fmla="*/ 3342807 w 3342807"/>
                <a:gd name="connsiteY2" fmla="*/ 312920 h 625840"/>
                <a:gd name="connsiteX3" fmla="*/ 3342807 w 3342807"/>
                <a:gd name="connsiteY3" fmla="*/ 625840 h 625840"/>
                <a:gd name="connsiteX4" fmla="*/ 0 w 3342807"/>
                <a:gd name="connsiteY4" fmla="*/ 625840 h 625840"/>
                <a:gd name="connsiteX5" fmla="*/ 0 w 3342807"/>
                <a:gd name="connsiteY5" fmla="*/ 0 h 625840"/>
                <a:gd name="connsiteX0" fmla="*/ 0 w 3342807"/>
                <a:gd name="connsiteY0" fmla="*/ 0 h 625840"/>
                <a:gd name="connsiteX1" fmla="*/ 3029887 w 3342807"/>
                <a:gd name="connsiteY1" fmla="*/ 0 h 625840"/>
                <a:gd name="connsiteX2" fmla="*/ 3297836 w 3342807"/>
                <a:gd name="connsiteY2" fmla="*/ 552762 h 625840"/>
                <a:gd name="connsiteX3" fmla="*/ 3342807 w 3342807"/>
                <a:gd name="connsiteY3" fmla="*/ 625840 h 625840"/>
                <a:gd name="connsiteX4" fmla="*/ 0 w 3342807"/>
                <a:gd name="connsiteY4" fmla="*/ 625840 h 625840"/>
                <a:gd name="connsiteX5" fmla="*/ 0 w 3342807"/>
                <a:gd name="connsiteY5" fmla="*/ 0 h 625840"/>
                <a:gd name="connsiteX0" fmla="*/ 0 w 3342807"/>
                <a:gd name="connsiteY0" fmla="*/ 0 h 625840"/>
                <a:gd name="connsiteX1" fmla="*/ 2760064 w 3342807"/>
                <a:gd name="connsiteY1" fmla="*/ 0 h 625840"/>
                <a:gd name="connsiteX2" fmla="*/ 3297836 w 3342807"/>
                <a:gd name="connsiteY2" fmla="*/ 552762 h 625840"/>
                <a:gd name="connsiteX3" fmla="*/ 3342807 w 3342807"/>
                <a:gd name="connsiteY3" fmla="*/ 625840 h 625840"/>
                <a:gd name="connsiteX4" fmla="*/ 0 w 3342807"/>
                <a:gd name="connsiteY4" fmla="*/ 625840 h 625840"/>
                <a:gd name="connsiteX5" fmla="*/ 0 w 3342807"/>
                <a:gd name="connsiteY5" fmla="*/ 0 h 625840"/>
                <a:gd name="connsiteX0" fmla="*/ 0 w 3342807"/>
                <a:gd name="connsiteY0" fmla="*/ 0 h 625840"/>
                <a:gd name="connsiteX1" fmla="*/ 2928793 w 3342807"/>
                <a:gd name="connsiteY1" fmla="*/ 0 h 625840"/>
                <a:gd name="connsiteX2" fmla="*/ 3297836 w 3342807"/>
                <a:gd name="connsiteY2" fmla="*/ 552762 h 625840"/>
                <a:gd name="connsiteX3" fmla="*/ 3342807 w 3342807"/>
                <a:gd name="connsiteY3" fmla="*/ 625840 h 625840"/>
                <a:gd name="connsiteX4" fmla="*/ 0 w 3342807"/>
                <a:gd name="connsiteY4" fmla="*/ 625840 h 625840"/>
                <a:gd name="connsiteX5" fmla="*/ 0 w 3342807"/>
                <a:gd name="connsiteY5" fmla="*/ 0 h 625840"/>
                <a:gd name="connsiteX0" fmla="*/ 0 w 3342807"/>
                <a:gd name="connsiteY0" fmla="*/ 44971 h 670811"/>
                <a:gd name="connsiteX1" fmla="*/ 2968494 w 3342807"/>
                <a:gd name="connsiteY1" fmla="*/ 0 h 670811"/>
                <a:gd name="connsiteX2" fmla="*/ 3297836 w 3342807"/>
                <a:gd name="connsiteY2" fmla="*/ 597733 h 670811"/>
                <a:gd name="connsiteX3" fmla="*/ 3342807 w 3342807"/>
                <a:gd name="connsiteY3" fmla="*/ 670811 h 670811"/>
                <a:gd name="connsiteX4" fmla="*/ 0 w 3342807"/>
                <a:gd name="connsiteY4" fmla="*/ 670811 h 670811"/>
                <a:gd name="connsiteX5" fmla="*/ 0 w 3342807"/>
                <a:gd name="connsiteY5" fmla="*/ 44971 h 670811"/>
                <a:gd name="connsiteX0" fmla="*/ 0 w 3342807"/>
                <a:gd name="connsiteY0" fmla="*/ 44971 h 670811"/>
                <a:gd name="connsiteX1" fmla="*/ 2958569 w 3342807"/>
                <a:gd name="connsiteY1" fmla="*/ 0 h 670811"/>
                <a:gd name="connsiteX2" fmla="*/ 3297836 w 3342807"/>
                <a:gd name="connsiteY2" fmla="*/ 597733 h 670811"/>
                <a:gd name="connsiteX3" fmla="*/ 3342807 w 3342807"/>
                <a:gd name="connsiteY3" fmla="*/ 670811 h 670811"/>
                <a:gd name="connsiteX4" fmla="*/ 0 w 3342807"/>
                <a:gd name="connsiteY4" fmla="*/ 670811 h 670811"/>
                <a:gd name="connsiteX5" fmla="*/ 0 w 3342807"/>
                <a:gd name="connsiteY5" fmla="*/ 44971 h 670811"/>
                <a:gd name="connsiteX0" fmla="*/ 0 w 3342807"/>
                <a:gd name="connsiteY0" fmla="*/ 44971 h 670811"/>
                <a:gd name="connsiteX1" fmla="*/ 2958569 w 3342807"/>
                <a:gd name="connsiteY1" fmla="*/ 0 h 670811"/>
                <a:gd name="connsiteX2" fmla="*/ 3297836 w 3342807"/>
                <a:gd name="connsiteY2" fmla="*/ 597733 h 670811"/>
                <a:gd name="connsiteX3" fmla="*/ 3342807 w 3342807"/>
                <a:gd name="connsiteY3" fmla="*/ 670811 h 670811"/>
                <a:gd name="connsiteX4" fmla="*/ 0 w 3342807"/>
                <a:gd name="connsiteY4" fmla="*/ 670811 h 670811"/>
                <a:gd name="connsiteX5" fmla="*/ 0 w 3342807"/>
                <a:gd name="connsiteY5" fmla="*/ 44971 h 670811"/>
                <a:gd name="connsiteX0" fmla="*/ 0 w 3342807"/>
                <a:gd name="connsiteY0" fmla="*/ 14991 h 640831"/>
                <a:gd name="connsiteX1" fmla="*/ 2988345 w 3342807"/>
                <a:gd name="connsiteY1" fmla="*/ 0 h 640831"/>
                <a:gd name="connsiteX2" fmla="*/ 3297836 w 3342807"/>
                <a:gd name="connsiteY2" fmla="*/ 567753 h 640831"/>
                <a:gd name="connsiteX3" fmla="*/ 3342807 w 3342807"/>
                <a:gd name="connsiteY3" fmla="*/ 640831 h 640831"/>
                <a:gd name="connsiteX4" fmla="*/ 0 w 3342807"/>
                <a:gd name="connsiteY4" fmla="*/ 640831 h 640831"/>
                <a:gd name="connsiteX5" fmla="*/ 0 w 3342807"/>
                <a:gd name="connsiteY5" fmla="*/ 14991 h 640831"/>
                <a:gd name="connsiteX0" fmla="*/ 0 w 3342807"/>
                <a:gd name="connsiteY0" fmla="*/ 10531 h 636371"/>
                <a:gd name="connsiteX1" fmla="*/ 2970625 w 3342807"/>
                <a:gd name="connsiteY1" fmla="*/ 0 h 636371"/>
                <a:gd name="connsiteX2" fmla="*/ 3297836 w 3342807"/>
                <a:gd name="connsiteY2" fmla="*/ 563293 h 636371"/>
                <a:gd name="connsiteX3" fmla="*/ 3342807 w 3342807"/>
                <a:gd name="connsiteY3" fmla="*/ 636371 h 636371"/>
                <a:gd name="connsiteX4" fmla="*/ 0 w 3342807"/>
                <a:gd name="connsiteY4" fmla="*/ 636371 h 636371"/>
                <a:gd name="connsiteX5" fmla="*/ 0 w 3342807"/>
                <a:gd name="connsiteY5" fmla="*/ 10531 h 636371"/>
                <a:gd name="connsiteX0" fmla="*/ 0 w 3342807"/>
                <a:gd name="connsiteY0" fmla="*/ 6070 h 631910"/>
                <a:gd name="connsiteX1" fmla="*/ 2964718 w 3342807"/>
                <a:gd name="connsiteY1" fmla="*/ 0 h 631910"/>
                <a:gd name="connsiteX2" fmla="*/ 3297836 w 3342807"/>
                <a:gd name="connsiteY2" fmla="*/ 558832 h 631910"/>
                <a:gd name="connsiteX3" fmla="*/ 3342807 w 3342807"/>
                <a:gd name="connsiteY3" fmla="*/ 631910 h 631910"/>
                <a:gd name="connsiteX4" fmla="*/ 0 w 3342807"/>
                <a:gd name="connsiteY4" fmla="*/ 631910 h 631910"/>
                <a:gd name="connsiteX5" fmla="*/ 0 w 3342807"/>
                <a:gd name="connsiteY5" fmla="*/ 6070 h 631910"/>
                <a:gd name="connsiteX0" fmla="*/ 0 w 3342807"/>
                <a:gd name="connsiteY0" fmla="*/ 6070 h 631910"/>
                <a:gd name="connsiteX1" fmla="*/ 2964718 w 3342807"/>
                <a:gd name="connsiteY1" fmla="*/ 0 h 631910"/>
                <a:gd name="connsiteX2" fmla="*/ 3342807 w 3342807"/>
                <a:gd name="connsiteY2" fmla="*/ 631910 h 631910"/>
                <a:gd name="connsiteX3" fmla="*/ 0 w 3342807"/>
                <a:gd name="connsiteY3" fmla="*/ 631910 h 631910"/>
                <a:gd name="connsiteX4" fmla="*/ 0 w 3342807"/>
                <a:gd name="connsiteY4" fmla="*/ 6070 h 631910"/>
                <a:gd name="connsiteX0" fmla="*/ 0 w 3409721"/>
                <a:gd name="connsiteY0" fmla="*/ 6070 h 631910"/>
                <a:gd name="connsiteX1" fmla="*/ 2964718 w 3409721"/>
                <a:gd name="connsiteY1" fmla="*/ 0 h 631910"/>
                <a:gd name="connsiteX2" fmla="*/ 3409721 w 3409721"/>
                <a:gd name="connsiteY2" fmla="*/ 631910 h 631910"/>
                <a:gd name="connsiteX3" fmla="*/ 0 w 3409721"/>
                <a:gd name="connsiteY3" fmla="*/ 631910 h 631910"/>
                <a:gd name="connsiteX4" fmla="*/ 0 w 3409721"/>
                <a:gd name="connsiteY4" fmla="*/ 6070 h 631910"/>
                <a:gd name="connsiteX0" fmla="*/ 0 w 3409721"/>
                <a:gd name="connsiteY0" fmla="*/ 0 h 625840"/>
                <a:gd name="connsiteX1" fmla="*/ 3036529 w 3409721"/>
                <a:gd name="connsiteY1" fmla="*/ 6371 h 625840"/>
                <a:gd name="connsiteX2" fmla="*/ 3409721 w 3409721"/>
                <a:gd name="connsiteY2" fmla="*/ 625840 h 625840"/>
                <a:gd name="connsiteX3" fmla="*/ 0 w 3409721"/>
                <a:gd name="connsiteY3" fmla="*/ 625840 h 625840"/>
                <a:gd name="connsiteX4" fmla="*/ 0 w 3409721"/>
                <a:gd name="connsiteY4" fmla="*/ 0 h 625840"/>
                <a:gd name="connsiteX0" fmla="*/ 0 w 3409721"/>
                <a:gd name="connsiteY0" fmla="*/ 12290 h 638130"/>
                <a:gd name="connsiteX1" fmla="*/ 3022168 w 3409721"/>
                <a:gd name="connsiteY1" fmla="*/ 0 h 638130"/>
                <a:gd name="connsiteX2" fmla="*/ 3409721 w 3409721"/>
                <a:gd name="connsiteY2" fmla="*/ 638130 h 638130"/>
                <a:gd name="connsiteX3" fmla="*/ 0 w 3409721"/>
                <a:gd name="connsiteY3" fmla="*/ 638130 h 638130"/>
                <a:gd name="connsiteX4" fmla="*/ 0 w 3409721"/>
                <a:gd name="connsiteY4" fmla="*/ 12290 h 638130"/>
                <a:gd name="connsiteX0" fmla="*/ 0 w 3409721"/>
                <a:gd name="connsiteY0" fmla="*/ 12290 h 638130"/>
                <a:gd name="connsiteX1" fmla="*/ 3017381 w 3409721"/>
                <a:gd name="connsiteY1" fmla="*/ 0 h 638130"/>
                <a:gd name="connsiteX2" fmla="*/ 3409721 w 3409721"/>
                <a:gd name="connsiteY2" fmla="*/ 638130 h 638130"/>
                <a:gd name="connsiteX3" fmla="*/ 0 w 3409721"/>
                <a:gd name="connsiteY3" fmla="*/ 638130 h 638130"/>
                <a:gd name="connsiteX4" fmla="*/ 0 w 3409721"/>
                <a:gd name="connsiteY4" fmla="*/ 12290 h 638130"/>
                <a:gd name="connsiteX0" fmla="*/ 0 w 3409721"/>
                <a:gd name="connsiteY0" fmla="*/ 0 h 625840"/>
                <a:gd name="connsiteX1" fmla="*/ 3026956 w 3409721"/>
                <a:gd name="connsiteY1" fmla="*/ 151 h 625840"/>
                <a:gd name="connsiteX2" fmla="*/ 3409721 w 3409721"/>
                <a:gd name="connsiteY2" fmla="*/ 625840 h 625840"/>
                <a:gd name="connsiteX3" fmla="*/ 0 w 3409721"/>
                <a:gd name="connsiteY3" fmla="*/ 625840 h 625840"/>
                <a:gd name="connsiteX4" fmla="*/ 0 w 3409721"/>
                <a:gd name="connsiteY4" fmla="*/ 0 h 625840"/>
                <a:gd name="connsiteX0" fmla="*/ 0 w 3409721"/>
                <a:gd name="connsiteY0" fmla="*/ 0 h 625840"/>
                <a:gd name="connsiteX1" fmla="*/ 3050343 w 3409721"/>
                <a:gd name="connsiteY1" fmla="*/ 151 h 625840"/>
                <a:gd name="connsiteX2" fmla="*/ 3409721 w 3409721"/>
                <a:gd name="connsiteY2" fmla="*/ 625840 h 625840"/>
                <a:gd name="connsiteX3" fmla="*/ 0 w 3409721"/>
                <a:gd name="connsiteY3" fmla="*/ 625840 h 625840"/>
                <a:gd name="connsiteX4" fmla="*/ 0 w 3409721"/>
                <a:gd name="connsiteY4" fmla="*/ 0 h 6258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409721" h="625840">
                  <a:moveTo>
                    <a:pt x="0" y="0"/>
                  </a:moveTo>
                  <a:lnTo>
                    <a:pt x="3050343" y="151"/>
                  </a:lnTo>
                  <a:lnTo>
                    <a:pt x="3409721" y="625840"/>
                  </a:lnTo>
                  <a:lnTo>
                    <a:pt x="0" y="62584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99FF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vert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ＭＳ Ｐゴシック" pitchFamily="-32" charset="-128"/>
                <a:cs typeface="Calibri" panose="020F0502020204030204" pitchFamily="34" charset="0"/>
              </a:endParaRPr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4335900" y="4939303"/>
              <a:ext cx="4281237" cy="249299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marL="176213" marR="0" lvl="0" indent="-88900" algn="l" defTabSz="914400" rtl="0" eaLnBrk="1" fontAlgn="base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Non-poor Non-rich Lowest Income Zone</a:t>
              </a:r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4526592" y="5144458"/>
              <a:ext cx="4121155" cy="221599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marL="176213" marR="0" lvl="0" indent="-88900" algn="l" defTabSz="914400" rtl="0" eaLnBrk="1" fontAlgn="base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6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Low educational achievement, un-skilled work</a:t>
              </a:r>
            </a:p>
          </p:txBody>
        </p:sp>
        <p:sp>
          <p:nvSpPr>
            <p:cNvPr id="32" name="TextBox 31"/>
            <p:cNvSpPr txBox="1"/>
            <p:nvPr/>
          </p:nvSpPr>
          <p:spPr>
            <a:xfrm>
              <a:off x="4776411" y="5366057"/>
              <a:ext cx="3884647" cy="221599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marL="176213" marR="0" lvl="0" indent="-88900" algn="l" defTabSz="914400" rtl="0" eaLnBrk="1" fontAlgn="base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600" b="1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Birth of Ambition, Opportunity, Hope</a:t>
              </a:r>
            </a:p>
          </p:txBody>
        </p:sp>
      </p:grpSp>
      <p:grpSp>
        <p:nvGrpSpPr>
          <p:cNvPr id="12" name="Group 11"/>
          <p:cNvGrpSpPr/>
          <p:nvPr/>
        </p:nvGrpSpPr>
        <p:grpSpPr>
          <a:xfrm>
            <a:off x="2556434" y="3041851"/>
            <a:ext cx="6565531" cy="1907698"/>
            <a:chOff x="2556434" y="3041851"/>
            <a:chExt cx="6565531" cy="1907698"/>
          </a:xfrm>
        </p:grpSpPr>
        <p:sp>
          <p:nvSpPr>
            <p:cNvPr id="33" name="Rectangle: Single Corner Snipped 2"/>
            <p:cNvSpPr/>
            <p:nvPr/>
          </p:nvSpPr>
          <p:spPr bwMode="auto">
            <a:xfrm flipH="1" flipV="1">
              <a:off x="2556434" y="3041851"/>
              <a:ext cx="6565531" cy="1907698"/>
            </a:xfrm>
            <a:custGeom>
              <a:avLst/>
              <a:gdLst>
                <a:gd name="connsiteX0" fmla="*/ 0 w 3342807"/>
                <a:gd name="connsiteY0" fmla="*/ 0 h 625840"/>
                <a:gd name="connsiteX1" fmla="*/ 3029887 w 3342807"/>
                <a:gd name="connsiteY1" fmla="*/ 0 h 625840"/>
                <a:gd name="connsiteX2" fmla="*/ 3342807 w 3342807"/>
                <a:gd name="connsiteY2" fmla="*/ 312920 h 625840"/>
                <a:gd name="connsiteX3" fmla="*/ 3342807 w 3342807"/>
                <a:gd name="connsiteY3" fmla="*/ 625840 h 625840"/>
                <a:gd name="connsiteX4" fmla="*/ 0 w 3342807"/>
                <a:gd name="connsiteY4" fmla="*/ 625840 h 625840"/>
                <a:gd name="connsiteX5" fmla="*/ 0 w 3342807"/>
                <a:gd name="connsiteY5" fmla="*/ 0 h 625840"/>
                <a:gd name="connsiteX0" fmla="*/ 0 w 3342807"/>
                <a:gd name="connsiteY0" fmla="*/ 0 h 625840"/>
                <a:gd name="connsiteX1" fmla="*/ 3029887 w 3342807"/>
                <a:gd name="connsiteY1" fmla="*/ 0 h 625840"/>
                <a:gd name="connsiteX2" fmla="*/ 3297836 w 3342807"/>
                <a:gd name="connsiteY2" fmla="*/ 552762 h 625840"/>
                <a:gd name="connsiteX3" fmla="*/ 3342807 w 3342807"/>
                <a:gd name="connsiteY3" fmla="*/ 625840 h 625840"/>
                <a:gd name="connsiteX4" fmla="*/ 0 w 3342807"/>
                <a:gd name="connsiteY4" fmla="*/ 625840 h 625840"/>
                <a:gd name="connsiteX5" fmla="*/ 0 w 3342807"/>
                <a:gd name="connsiteY5" fmla="*/ 0 h 625840"/>
                <a:gd name="connsiteX0" fmla="*/ 0 w 3342807"/>
                <a:gd name="connsiteY0" fmla="*/ 0 h 625840"/>
                <a:gd name="connsiteX1" fmla="*/ 2760064 w 3342807"/>
                <a:gd name="connsiteY1" fmla="*/ 0 h 625840"/>
                <a:gd name="connsiteX2" fmla="*/ 3297836 w 3342807"/>
                <a:gd name="connsiteY2" fmla="*/ 552762 h 625840"/>
                <a:gd name="connsiteX3" fmla="*/ 3342807 w 3342807"/>
                <a:gd name="connsiteY3" fmla="*/ 625840 h 625840"/>
                <a:gd name="connsiteX4" fmla="*/ 0 w 3342807"/>
                <a:gd name="connsiteY4" fmla="*/ 625840 h 625840"/>
                <a:gd name="connsiteX5" fmla="*/ 0 w 3342807"/>
                <a:gd name="connsiteY5" fmla="*/ 0 h 625840"/>
                <a:gd name="connsiteX0" fmla="*/ 0 w 3342807"/>
                <a:gd name="connsiteY0" fmla="*/ 0 h 625840"/>
                <a:gd name="connsiteX1" fmla="*/ 2928793 w 3342807"/>
                <a:gd name="connsiteY1" fmla="*/ 0 h 625840"/>
                <a:gd name="connsiteX2" fmla="*/ 3297836 w 3342807"/>
                <a:gd name="connsiteY2" fmla="*/ 552762 h 625840"/>
                <a:gd name="connsiteX3" fmla="*/ 3342807 w 3342807"/>
                <a:gd name="connsiteY3" fmla="*/ 625840 h 625840"/>
                <a:gd name="connsiteX4" fmla="*/ 0 w 3342807"/>
                <a:gd name="connsiteY4" fmla="*/ 625840 h 625840"/>
                <a:gd name="connsiteX5" fmla="*/ 0 w 3342807"/>
                <a:gd name="connsiteY5" fmla="*/ 0 h 625840"/>
                <a:gd name="connsiteX0" fmla="*/ 0 w 3342807"/>
                <a:gd name="connsiteY0" fmla="*/ 44971 h 670811"/>
                <a:gd name="connsiteX1" fmla="*/ 2968494 w 3342807"/>
                <a:gd name="connsiteY1" fmla="*/ 0 h 670811"/>
                <a:gd name="connsiteX2" fmla="*/ 3297836 w 3342807"/>
                <a:gd name="connsiteY2" fmla="*/ 597733 h 670811"/>
                <a:gd name="connsiteX3" fmla="*/ 3342807 w 3342807"/>
                <a:gd name="connsiteY3" fmla="*/ 670811 h 670811"/>
                <a:gd name="connsiteX4" fmla="*/ 0 w 3342807"/>
                <a:gd name="connsiteY4" fmla="*/ 670811 h 670811"/>
                <a:gd name="connsiteX5" fmla="*/ 0 w 3342807"/>
                <a:gd name="connsiteY5" fmla="*/ 44971 h 670811"/>
                <a:gd name="connsiteX0" fmla="*/ 0 w 3342807"/>
                <a:gd name="connsiteY0" fmla="*/ 44971 h 670811"/>
                <a:gd name="connsiteX1" fmla="*/ 2958569 w 3342807"/>
                <a:gd name="connsiteY1" fmla="*/ 0 h 670811"/>
                <a:gd name="connsiteX2" fmla="*/ 3297836 w 3342807"/>
                <a:gd name="connsiteY2" fmla="*/ 597733 h 670811"/>
                <a:gd name="connsiteX3" fmla="*/ 3342807 w 3342807"/>
                <a:gd name="connsiteY3" fmla="*/ 670811 h 670811"/>
                <a:gd name="connsiteX4" fmla="*/ 0 w 3342807"/>
                <a:gd name="connsiteY4" fmla="*/ 670811 h 670811"/>
                <a:gd name="connsiteX5" fmla="*/ 0 w 3342807"/>
                <a:gd name="connsiteY5" fmla="*/ 44971 h 670811"/>
                <a:gd name="connsiteX0" fmla="*/ 0 w 3342807"/>
                <a:gd name="connsiteY0" fmla="*/ 44971 h 670811"/>
                <a:gd name="connsiteX1" fmla="*/ 2958569 w 3342807"/>
                <a:gd name="connsiteY1" fmla="*/ 0 h 670811"/>
                <a:gd name="connsiteX2" fmla="*/ 3297836 w 3342807"/>
                <a:gd name="connsiteY2" fmla="*/ 597733 h 670811"/>
                <a:gd name="connsiteX3" fmla="*/ 3342807 w 3342807"/>
                <a:gd name="connsiteY3" fmla="*/ 670811 h 670811"/>
                <a:gd name="connsiteX4" fmla="*/ 0 w 3342807"/>
                <a:gd name="connsiteY4" fmla="*/ 670811 h 670811"/>
                <a:gd name="connsiteX5" fmla="*/ 0 w 3342807"/>
                <a:gd name="connsiteY5" fmla="*/ 44971 h 670811"/>
                <a:gd name="connsiteX0" fmla="*/ 0 w 3342807"/>
                <a:gd name="connsiteY0" fmla="*/ 14991 h 640831"/>
                <a:gd name="connsiteX1" fmla="*/ 2988345 w 3342807"/>
                <a:gd name="connsiteY1" fmla="*/ 0 h 640831"/>
                <a:gd name="connsiteX2" fmla="*/ 3297836 w 3342807"/>
                <a:gd name="connsiteY2" fmla="*/ 567753 h 640831"/>
                <a:gd name="connsiteX3" fmla="*/ 3342807 w 3342807"/>
                <a:gd name="connsiteY3" fmla="*/ 640831 h 640831"/>
                <a:gd name="connsiteX4" fmla="*/ 0 w 3342807"/>
                <a:gd name="connsiteY4" fmla="*/ 640831 h 640831"/>
                <a:gd name="connsiteX5" fmla="*/ 0 w 3342807"/>
                <a:gd name="connsiteY5" fmla="*/ 14991 h 640831"/>
                <a:gd name="connsiteX0" fmla="*/ 0 w 3342807"/>
                <a:gd name="connsiteY0" fmla="*/ 10531 h 636371"/>
                <a:gd name="connsiteX1" fmla="*/ 2970625 w 3342807"/>
                <a:gd name="connsiteY1" fmla="*/ 0 h 636371"/>
                <a:gd name="connsiteX2" fmla="*/ 3297836 w 3342807"/>
                <a:gd name="connsiteY2" fmla="*/ 563293 h 636371"/>
                <a:gd name="connsiteX3" fmla="*/ 3342807 w 3342807"/>
                <a:gd name="connsiteY3" fmla="*/ 636371 h 636371"/>
                <a:gd name="connsiteX4" fmla="*/ 0 w 3342807"/>
                <a:gd name="connsiteY4" fmla="*/ 636371 h 636371"/>
                <a:gd name="connsiteX5" fmla="*/ 0 w 3342807"/>
                <a:gd name="connsiteY5" fmla="*/ 10531 h 636371"/>
                <a:gd name="connsiteX0" fmla="*/ 0 w 3342807"/>
                <a:gd name="connsiteY0" fmla="*/ 6070 h 631910"/>
                <a:gd name="connsiteX1" fmla="*/ 2964718 w 3342807"/>
                <a:gd name="connsiteY1" fmla="*/ 0 h 631910"/>
                <a:gd name="connsiteX2" fmla="*/ 3297836 w 3342807"/>
                <a:gd name="connsiteY2" fmla="*/ 558832 h 631910"/>
                <a:gd name="connsiteX3" fmla="*/ 3342807 w 3342807"/>
                <a:gd name="connsiteY3" fmla="*/ 631910 h 631910"/>
                <a:gd name="connsiteX4" fmla="*/ 0 w 3342807"/>
                <a:gd name="connsiteY4" fmla="*/ 631910 h 631910"/>
                <a:gd name="connsiteX5" fmla="*/ 0 w 3342807"/>
                <a:gd name="connsiteY5" fmla="*/ 6070 h 631910"/>
                <a:gd name="connsiteX0" fmla="*/ 0 w 3342807"/>
                <a:gd name="connsiteY0" fmla="*/ 6070 h 631910"/>
                <a:gd name="connsiteX1" fmla="*/ 2964718 w 3342807"/>
                <a:gd name="connsiteY1" fmla="*/ 0 h 631910"/>
                <a:gd name="connsiteX2" fmla="*/ 3342807 w 3342807"/>
                <a:gd name="connsiteY2" fmla="*/ 631910 h 631910"/>
                <a:gd name="connsiteX3" fmla="*/ 0 w 3342807"/>
                <a:gd name="connsiteY3" fmla="*/ 631910 h 631910"/>
                <a:gd name="connsiteX4" fmla="*/ 0 w 3342807"/>
                <a:gd name="connsiteY4" fmla="*/ 6070 h 631910"/>
                <a:gd name="connsiteX0" fmla="*/ 0 w 3409721"/>
                <a:gd name="connsiteY0" fmla="*/ 6070 h 631910"/>
                <a:gd name="connsiteX1" fmla="*/ 2964718 w 3409721"/>
                <a:gd name="connsiteY1" fmla="*/ 0 h 631910"/>
                <a:gd name="connsiteX2" fmla="*/ 3409721 w 3409721"/>
                <a:gd name="connsiteY2" fmla="*/ 631910 h 631910"/>
                <a:gd name="connsiteX3" fmla="*/ 0 w 3409721"/>
                <a:gd name="connsiteY3" fmla="*/ 631910 h 631910"/>
                <a:gd name="connsiteX4" fmla="*/ 0 w 3409721"/>
                <a:gd name="connsiteY4" fmla="*/ 6070 h 631910"/>
                <a:gd name="connsiteX0" fmla="*/ 0 w 3409721"/>
                <a:gd name="connsiteY0" fmla="*/ 0 h 625840"/>
                <a:gd name="connsiteX1" fmla="*/ 3036529 w 3409721"/>
                <a:gd name="connsiteY1" fmla="*/ 6371 h 625840"/>
                <a:gd name="connsiteX2" fmla="*/ 3409721 w 3409721"/>
                <a:gd name="connsiteY2" fmla="*/ 625840 h 625840"/>
                <a:gd name="connsiteX3" fmla="*/ 0 w 3409721"/>
                <a:gd name="connsiteY3" fmla="*/ 625840 h 625840"/>
                <a:gd name="connsiteX4" fmla="*/ 0 w 3409721"/>
                <a:gd name="connsiteY4" fmla="*/ 0 h 625840"/>
                <a:gd name="connsiteX0" fmla="*/ 0 w 3409721"/>
                <a:gd name="connsiteY0" fmla="*/ 12290 h 638130"/>
                <a:gd name="connsiteX1" fmla="*/ 3022168 w 3409721"/>
                <a:gd name="connsiteY1" fmla="*/ 0 h 638130"/>
                <a:gd name="connsiteX2" fmla="*/ 3409721 w 3409721"/>
                <a:gd name="connsiteY2" fmla="*/ 638130 h 638130"/>
                <a:gd name="connsiteX3" fmla="*/ 0 w 3409721"/>
                <a:gd name="connsiteY3" fmla="*/ 638130 h 638130"/>
                <a:gd name="connsiteX4" fmla="*/ 0 w 3409721"/>
                <a:gd name="connsiteY4" fmla="*/ 12290 h 638130"/>
                <a:gd name="connsiteX0" fmla="*/ 0 w 3409721"/>
                <a:gd name="connsiteY0" fmla="*/ 12290 h 638130"/>
                <a:gd name="connsiteX1" fmla="*/ 3017381 w 3409721"/>
                <a:gd name="connsiteY1" fmla="*/ 0 h 638130"/>
                <a:gd name="connsiteX2" fmla="*/ 3409721 w 3409721"/>
                <a:gd name="connsiteY2" fmla="*/ 638130 h 638130"/>
                <a:gd name="connsiteX3" fmla="*/ 0 w 3409721"/>
                <a:gd name="connsiteY3" fmla="*/ 638130 h 638130"/>
                <a:gd name="connsiteX4" fmla="*/ 0 w 3409721"/>
                <a:gd name="connsiteY4" fmla="*/ 12290 h 638130"/>
                <a:gd name="connsiteX0" fmla="*/ 0 w 3409721"/>
                <a:gd name="connsiteY0" fmla="*/ 0 h 625840"/>
                <a:gd name="connsiteX1" fmla="*/ 3026956 w 3409721"/>
                <a:gd name="connsiteY1" fmla="*/ 151 h 625840"/>
                <a:gd name="connsiteX2" fmla="*/ 3409721 w 3409721"/>
                <a:gd name="connsiteY2" fmla="*/ 625840 h 625840"/>
                <a:gd name="connsiteX3" fmla="*/ 0 w 3409721"/>
                <a:gd name="connsiteY3" fmla="*/ 625840 h 625840"/>
                <a:gd name="connsiteX4" fmla="*/ 0 w 3409721"/>
                <a:gd name="connsiteY4" fmla="*/ 0 h 625840"/>
                <a:gd name="connsiteX0" fmla="*/ 0 w 3409721"/>
                <a:gd name="connsiteY0" fmla="*/ 0 h 625840"/>
                <a:gd name="connsiteX1" fmla="*/ 3050343 w 3409721"/>
                <a:gd name="connsiteY1" fmla="*/ 151 h 625840"/>
                <a:gd name="connsiteX2" fmla="*/ 3409721 w 3409721"/>
                <a:gd name="connsiteY2" fmla="*/ 625840 h 625840"/>
                <a:gd name="connsiteX3" fmla="*/ 0 w 3409721"/>
                <a:gd name="connsiteY3" fmla="*/ 625840 h 625840"/>
                <a:gd name="connsiteX4" fmla="*/ 0 w 3409721"/>
                <a:gd name="connsiteY4" fmla="*/ 0 h 625840"/>
                <a:gd name="connsiteX0" fmla="*/ 0 w 3997194"/>
                <a:gd name="connsiteY0" fmla="*/ 0 h 625840"/>
                <a:gd name="connsiteX1" fmla="*/ 3050343 w 3997194"/>
                <a:gd name="connsiteY1" fmla="*/ 151 h 625840"/>
                <a:gd name="connsiteX2" fmla="*/ 3997194 w 3997194"/>
                <a:gd name="connsiteY2" fmla="*/ 625840 h 625840"/>
                <a:gd name="connsiteX3" fmla="*/ 0 w 3997194"/>
                <a:gd name="connsiteY3" fmla="*/ 625840 h 625840"/>
                <a:gd name="connsiteX4" fmla="*/ 0 w 3997194"/>
                <a:gd name="connsiteY4" fmla="*/ 0 h 625840"/>
                <a:gd name="connsiteX0" fmla="*/ 0 w 3976937"/>
                <a:gd name="connsiteY0" fmla="*/ 0 h 625840"/>
                <a:gd name="connsiteX1" fmla="*/ 3050343 w 3976937"/>
                <a:gd name="connsiteY1" fmla="*/ 151 h 625840"/>
                <a:gd name="connsiteX2" fmla="*/ 3976937 w 3976937"/>
                <a:gd name="connsiteY2" fmla="*/ 618570 h 625840"/>
                <a:gd name="connsiteX3" fmla="*/ 0 w 3976937"/>
                <a:gd name="connsiteY3" fmla="*/ 625840 h 625840"/>
                <a:gd name="connsiteX4" fmla="*/ 0 w 3976937"/>
                <a:gd name="connsiteY4" fmla="*/ 0 h 625840"/>
                <a:gd name="connsiteX0" fmla="*/ 0 w 4024205"/>
                <a:gd name="connsiteY0" fmla="*/ 0 h 629476"/>
                <a:gd name="connsiteX1" fmla="*/ 3050343 w 4024205"/>
                <a:gd name="connsiteY1" fmla="*/ 151 h 629476"/>
                <a:gd name="connsiteX2" fmla="*/ 4024205 w 4024205"/>
                <a:gd name="connsiteY2" fmla="*/ 629476 h 629476"/>
                <a:gd name="connsiteX3" fmla="*/ 0 w 4024205"/>
                <a:gd name="connsiteY3" fmla="*/ 625840 h 629476"/>
                <a:gd name="connsiteX4" fmla="*/ 0 w 4024205"/>
                <a:gd name="connsiteY4" fmla="*/ 0 h 6294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024205" h="629476">
                  <a:moveTo>
                    <a:pt x="0" y="0"/>
                  </a:moveTo>
                  <a:lnTo>
                    <a:pt x="3050343" y="151"/>
                  </a:lnTo>
                  <a:lnTo>
                    <a:pt x="4024205" y="629476"/>
                  </a:lnTo>
                  <a:lnTo>
                    <a:pt x="0" y="62584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vert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ＭＳ Ｐゴシック" pitchFamily="-32" charset="-128"/>
                <a:cs typeface="Calibri" panose="020F0502020204030204" pitchFamily="34" charset="0"/>
              </a:endParaRPr>
            </a:p>
          </p:txBody>
        </p:sp>
        <p:sp>
          <p:nvSpPr>
            <p:cNvPr id="34" name="TextBox 33"/>
            <p:cNvSpPr txBox="1"/>
            <p:nvPr/>
          </p:nvSpPr>
          <p:spPr>
            <a:xfrm>
              <a:off x="2780682" y="3075612"/>
              <a:ext cx="6136420" cy="332399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marL="176213" marR="0" lvl="0" indent="-88900" algn="l" defTabSz="914400" rtl="0" eaLnBrk="1" fontAlgn="base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24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Three-tier Middle Income Socioeconomic Zone</a:t>
              </a:r>
            </a:p>
          </p:txBody>
        </p:sp>
        <p:sp>
          <p:nvSpPr>
            <p:cNvPr id="35" name="TextBox 34"/>
            <p:cNvSpPr txBox="1"/>
            <p:nvPr/>
          </p:nvSpPr>
          <p:spPr>
            <a:xfrm>
              <a:off x="3099576" y="3390587"/>
              <a:ext cx="6022389" cy="263149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marL="176213" marR="0" lvl="0" indent="-88900" algn="l" defTabSz="914400" rtl="0" eaLnBrk="1" fontAlgn="base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9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Greatest Opportunity for Rapid National Economic Growth</a:t>
              </a:r>
            </a:p>
          </p:txBody>
        </p:sp>
        <p:sp>
          <p:nvSpPr>
            <p:cNvPr id="37" name="TextBox 36"/>
            <p:cNvSpPr txBox="1"/>
            <p:nvPr/>
          </p:nvSpPr>
          <p:spPr>
            <a:xfrm>
              <a:off x="3207908" y="3664174"/>
              <a:ext cx="5903771" cy="249299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marL="176213" marR="0" lvl="0" indent="-88900" algn="l" defTabSz="914400" rtl="0" eaLnBrk="1" fontAlgn="base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Through SMME Entrepreneurship, Innovation, Professionalism</a:t>
              </a:r>
            </a:p>
          </p:txBody>
        </p:sp>
        <p:sp>
          <p:nvSpPr>
            <p:cNvPr id="38" name="TextBox 37"/>
            <p:cNvSpPr txBox="1"/>
            <p:nvPr/>
          </p:nvSpPr>
          <p:spPr>
            <a:xfrm>
              <a:off x="3426411" y="3959795"/>
              <a:ext cx="5684538" cy="223040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marL="176213" marR="0" lvl="0" indent="-88900" algn="l" defTabSz="914400" rtl="0" eaLnBrk="1" fontAlgn="base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6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Demanding Affordable Access to Information, Knowledge, Services</a:t>
              </a:r>
            </a:p>
          </p:txBody>
        </p:sp>
        <p:sp>
          <p:nvSpPr>
            <p:cNvPr id="39" name="TextBox 38"/>
            <p:cNvSpPr txBox="1"/>
            <p:nvPr/>
          </p:nvSpPr>
          <p:spPr>
            <a:xfrm>
              <a:off x="3644914" y="4211348"/>
              <a:ext cx="5455017" cy="221599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marL="176213" marR="0" lvl="0" indent="-88900" algn="l" defTabSz="914400" rtl="0" eaLnBrk="1" fontAlgn="base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6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Social Strife if Opportunities/Resources don’t match Aspirations</a:t>
              </a:r>
            </a:p>
          </p:txBody>
        </p:sp>
        <p:sp>
          <p:nvSpPr>
            <p:cNvPr id="41" name="TextBox 40"/>
            <p:cNvSpPr txBox="1"/>
            <p:nvPr/>
          </p:nvSpPr>
          <p:spPr>
            <a:xfrm>
              <a:off x="3808332" y="4451884"/>
              <a:ext cx="5291600" cy="207749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marL="176213" marR="0" lvl="0" indent="-88900" algn="l" defTabSz="914400" rtl="0" eaLnBrk="1" fontAlgn="base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5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Progress Frustrated by Opportunity, Resource. Income Limitations</a:t>
              </a:r>
            </a:p>
          </p:txBody>
        </p:sp>
        <p:sp>
          <p:nvSpPr>
            <p:cNvPr id="42" name="TextBox 41"/>
            <p:cNvSpPr txBox="1"/>
            <p:nvPr/>
          </p:nvSpPr>
          <p:spPr>
            <a:xfrm>
              <a:off x="4004800" y="4692420"/>
              <a:ext cx="5106149" cy="221599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marL="176213" marR="0" lvl="0" indent="-88900" algn="l" defTabSz="914400" rtl="0" eaLnBrk="1" fontAlgn="base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6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And by Responsibility for Lower Rank Extended Families</a:t>
              </a:r>
            </a:p>
          </p:txBody>
        </p:sp>
      </p:grpSp>
      <p:grpSp>
        <p:nvGrpSpPr>
          <p:cNvPr id="14" name="Group 13"/>
          <p:cNvGrpSpPr/>
          <p:nvPr/>
        </p:nvGrpSpPr>
        <p:grpSpPr>
          <a:xfrm>
            <a:off x="2043360" y="2411899"/>
            <a:ext cx="7085650" cy="649008"/>
            <a:chOff x="2057924" y="2411899"/>
            <a:chExt cx="7086502" cy="649008"/>
          </a:xfrm>
        </p:grpSpPr>
        <p:sp>
          <p:nvSpPr>
            <p:cNvPr id="43" name="Rectangle: Single Corner Snipped 2"/>
            <p:cNvSpPr/>
            <p:nvPr/>
          </p:nvSpPr>
          <p:spPr bwMode="auto">
            <a:xfrm flipH="1" flipV="1">
              <a:off x="2057924" y="2411899"/>
              <a:ext cx="7086502" cy="649008"/>
            </a:xfrm>
            <a:custGeom>
              <a:avLst/>
              <a:gdLst>
                <a:gd name="connsiteX0" fmla="*/ 0 w 3342807"/>
                <a:gd name="connsiteY0" fmla="*/ 0 h 625840"/>
                <a:gd name="connsiteX1" fmla="*/ 3029887 w 3342807"/>
                <a:gd name="connsiteY1" fmla="*/ 0 h 625840"/>
                <a:gd name="connsiteX2" fmla="*/ 3342807 w 3342807"/>
                <a:gd name="connsiteY2" fmla="*/ 312920 h 625840"/>
                <a:gd name="connsiteX3" fmla="*/ 3342807 w 3342807"/>
                <a:gd name="connsiteY3" fmla="*/ 625840 h 625840"/>
                <a:gd name="connsiteX4" fmla="*/ 0 w 3342807"/>
                <a:gd name="connsiteY4" fmla="*/ 625840 h 625840"/>
                <a:gd name="connsiteX5" fmla="*/ 0 w 3342807"/>
                <a:gd name="connsiteY5" fmla="*/ 0 h 625840"/>
                <a:gd name="connsiteX0" fmla="*/ 0 w 3342807"/>
                <a:gd name="connsiteY0" fmla="*/ 0 h 625840"/>
                <a:gd name="connsiteX1" fmla="*/ 3029887 w 3342807"/>
                <a:gd name="connsiteY1" fmla="*/ 0 h 625840"/>
                <a:gd name="connsiteX2" fmla="*/ 3297836 w 3342807"/>
                <a:gd name="connsiteY2" fmla="*/ 552762 h 625840"/>
                <a:gd name="connsiteX3" fmla="*/ 3342807 w 3342807"/>
                <a:gd name="connsiteY3" fmla="*/ 625840 h 625840"/>
                <a:gd name="connsiteX4" fmla="*/ 0 w 3342807"/>
                <a:gd name="connsiteY4" fmla="*/ 625840 h 625840"/>
                <a:gd name="connsiteX5" fmla="*/ 0 w 3342807"/>
                <a:gd name="connsiteY5" fmla="*/ 0 h 625840"/>
                <a:gd name="connsiteX0" fmla="*/ 0 w 3342807"/>
                <a:gd name="connsiteY0" fmla="*/ 0 h 625840"/>
                <a:gd name="connsiteX1" fmla="*/ 2760064 w 3342807"/>
                <a:gd name="connsiteY1" fmla="*/ 0 h 625840"/>
                <a:gd name="connsiteX2" fmla="*/ 3297836 w 3342807"/>
                <a:gd name="connsiteY2" fmla="*/ 552762 h 625840"/>
                <a:gd name="connsiteX3" fmla="*/ 3342807 w 3342807"/>
                <a:gd name="connsiteY3" fmla="*/ 625840 h 625840"/>
                <a:gd name="connsiteX4" fmla="*/ 0 w 3342807"/>
                <a:gd name="connsiteY4" fmla="*/ 625840 h 625840"/>
                <a:gd name="connsiteX5" fmla="*/ 0 w 3342807"/>
                <a:gd name="connsiteY5" fmla="*/ 0 h 625840"/>
                <a:gd name="connsiteX0" fmla="*/ 0 w 3342807"/>
                <a:gd name="connsiteY0" fmla="*/ 0 h 625840"/>
                <a:gd name="connsiteX1" fmla="*/ 2928793 w 3342807"/>
                <a:gd name="connsiteY1" fmla="*/ 0 h 625840"/>
                <a:gd name="connsiteX2" fmla="*/ 3297836 w 3342807"/>
                <a:gd name="connsiteY2" fmla="*/ 552762 h 625840"/>
                <a:gd name="connsiteX3" fmla="*/ 3342807 w 3342807"/>
                <a:gd name="connsiteY3" fmla="*/ 625840 h 625840"/>
                <a:gd name="connsiteX4" fmla="*/ 0 w 3342807"/>
                <a:gd name="connsiteY4" fmla="*/ 625840 h 625840"/>
                <a:gd name="connsiteX5" fmla="*/ 0 w 3342807"/>
                <a:gd name="connsiteY5" fmla="*/ 0 h 625840"/>
                <a:gd name="connsiteX0" fmla="*/ 0 w 3342807"/>
                <a:gd name="connsiteY0" fmla="*/ 44971 h 670811"/>
                <a:gd name="connsiteX1" fmla="*/ 2968494 w 3342807"/>
                <a:gd name="connsiteY1" fmla="*/ 0 h 670811"/>
                <a:gd name="connsiteX2" fmla="*/ 3297836 w 3342807"/>
                <a:gd name="connsiteY2" fmla="*/ 597733 h 670811"/>
                <a:gd name="connsiteX3" fmla="*/ 3342807 w 3342807"/>
                <a:gd name="connsiteY3" fmla="*/ 670811 h 670811"/>
                <a:gd name="connsiteX4" fmla="*/ 0 w 3342807"/>
                <a:gd name="connsiteY4" fmla="*/ 670811 h 670811"/>
                <a:gd name="connsiteX5" fmla="*/ 0 w 3342807"/>
                <a:gd name="connsiteY5" fmla="*/ 44971 h 670811"/>
                <a:gd name="connsiteX0" fmla="*/ 0 w 3342807"/>
                <a:gd name="connsiteY0" fmla="*/ 44971 h 670811"/>
                <a:gd name="connsiteX1" fmla="*/ 2958569 w 3342807"/>
                <a:gd name="connsiteY1" fmla="*/ 0 h 670811"/>
                <a:gd name="connsiteX2" fmla="*/ 3297836 w 3342807"/>
                <a:gd name="connsiteY2" fmla="*/ 597733 h 670811"/>
                <a:gd name="connsiteX3" fmla="*/ 3342807 w 3342807"/>
                <a:gd name="connsiteY3" fmla="*/ 670811 h 670811"/>
                <a:gd name="connsiteX4" fmla="*/ 0 w 3342807"/>
                <a:gd name="connsiteY4" fmla="*/ 670811 h 670811"/>
                <a:gd name="connsiteX5" fmla="*/ 0 w 3342807"/>
                <a:gd name="connsiteY5" fmla="*/ 44971 h 670811"/>
                <a:gd name="connsiteX0" fmla="*/ 0 w 3342807"/>
                <a:gd name="connsiteY0" fmla="*/ 44971 h 670811"/>
                <a:gd name="connsiteX1" fmla="*/ 2958569 w 3342807"/>
                <a:gd name="connsiteY1" fmla="*/ 0 h 670811"/>
                <a:gd name="connsiteX2" fmla="*/ 3297836 w 3342807"/>
                <a:gd name="connsiteY2" fmla="*/ 597733 h 670811"/>
                <a:gd name="connsiteX3" fmla="*/ 3342807 w 3342807"/>
                <a:gd name="connsiteY3" fmla="*/ 670811 h 670811"/>
                <a:gd name="connsiteX4" fmla="*/ 0 w 3342807"/>
                <a:gd name="connsiteY4" fmla="*/ 670811 h 670811"/>
                <a:gd name="connsiteX5" fmla="*/ 0 w 3342807"/>
                <a:gd name="connsiteY5" fmla="*/ 44971 h 670811"/>
                <a:gd name="connsiteX0" fmla="*/ 0 w 3342807"/>
                <a:gd name="connsiteY0" fmla="*/ 14991 h 640831"/>
                <a:gd name="connsiteX1" fmla="*/ 2988345 w 3342807"/>
                <a:gd name="connsiteY1" fmla="*/ 0 h 640831"/>
                <a:gd name="connsiteX2" fmla="*/ 3297836 w 3342807"/>
                <a:gd name="connsiteY2" fmla="*/ 567753 h 640831"/>
                <a:gd name="connsiteX3" fmla="*/ 3342807 w 3342807"/>
                <a:gd name="connsiteY3" fmla="*/ 640831 h 640831"/>
                <a:gd name="connsiteX4" fmla="*/ 0 w 3342807"/>
                <a:gd name="connsiteY4" fmla="*/ 640831 h 640831"/>
                <a:gd name="connsiteX5" fmla="*/ 0 w 3342807"/>
                <a:gd name="connsiteY5" fmla="*/ 14991 h 640831"/>
                <a:gd name="connsiteX0" fmla="*/ 0 w 3342807"/>
                <a:gd name="connsiteY0" fmla="*/ 10531 h 636371"/>
                <a:gd name="connsiteX1" fmla="*/ 2970625 w 3342807"/>
                <a:gd name="connsiteY1" fmla="*/ 0 h 636371"/>
                <a:gd name="connsiteX2" fmla="*/ 3297836 w 3342807"/>
                <a:gd name="connsiteY2" fmla="*/ 563293 h 636371"/>
                <a:gd name="connsiteX3" fmla="*/ 3342807 w 3342807"/>
                <a:gd name="connsiteY3" fmla="*/ 636371 h 636371"/>
                <a:gd name="connsiteX4" fmla="*/ 0 w 3342807"/>
                <a:gd name="connsiteY4" fmla="*/ 636371 h 636371"/>
                <a:gd name="connsiteX5" fmla="*/ 0 w 3342807"/>
                <a:gd name="connsiteY5" fmla="*/ 10531 h 636371"/>
                <a:gd name="connsiteX0" fmla="*/ 0 w 3342807"/>
                <a:gd name="connsiteY0" fmla="*/ 6070 h 631910"/>
                <a:gd name="connsiteX1" fmla="*/ 2964718 w 3342807"/>
                <a:gd name="connsiteY1" fmla="*/ 0 h 631910"/>
                <a:gd name="connsiteX2" fmla="*/ 3297836 w 3342807"/>
                <a:gd name="connsiteY2" fmla="*/ 558832 h 631910"/>
                <a:gd name="connsiteX3" fmla="*/ 3342807 w 3342807"/>
                <a:gd name="connsiteY3" fmla="*/ 631910 h 631910"/>
                <a:gd name="connsiteX4" fmla="*/ 0 w 3342807"/>
                <a:gd name="connsiteY4" fmla="*/ 631910 h 631910"/>
                <a:gd name="connsiteX5" fmla="*/ 0 w 3342807"/>
                <a:gd name="connsiteY5" fmla="*/ 6070 h 631910"/>
                <a:gd name="connsiteX0" fmla="*/ 0 w 3342807"/>
                <a:gd name="connsiteY0" fmla="*/ 6070 h 631910"/>
                <a:gd name="connsiteX1" fmla="*/ 2964718 w 3342807"/>
                <a:gd name="connsiteY1" fmla="*/ 0 h 631910"/>
                <a:gd name="connsiteX2" fmla="*/ 3342807 w 3342807"/>
                <a:gd name="connsiteY2" fmla="*/ 631910 h 631910"/>
                <a:gd name="connsiteX3" fmla="*/ 0 w 3342807"/>
                <a:gd name="connsiteY3" fmla="*/ 631910 h 631910"/>
                <a:gd name="connsiteX4" fmla="*/ 0 w 3342807"/>
                <a:gd name="connsiteY4" fmla="*/ 6070 h 631910"/>
                <a:gd name="connsiteX0" fmla="*/ 0 w 3409721"/>
                <a:gd name="connsiteY0" fmla="*/ 6070 h 631910"/>
                <a:gd name="connsiteX1" fmla="*/ 2964718 w 3409721"/>
                <a:gd name="connsiteY1" fmla="*/ 0 h 631910"/>
                <a:gd name="connsiteX2" fmla="*/ 3409721 w 3409721"/>
                <a:gd name="connsiteY2" fmla="*/ 631910 h 631910"/>
                <a:gd name="connsiteX3" fmla="*/ 0 w 3409721"/>
                <a:gd name="connsiteY3" fmla="*/ 631910 h 631910"/>
                <a:gd name="connsiteX4" fmla="*/ 0 w 3409721"/>
                <a:gd name="connsiteY4" fmla="*/ 6070 h 631910"/>
                <a:gd name="connsiteX0" fmla="*/ 0 w 3409721"/>
                <a:gd name="connsiteY0" fmla="*/ 0 h 625840"/>
                <a:gd name="connsiteX1" fmla="*/ 3161668 w 3409721"/>
                <a:gd name="connsiteY1" fmla="*/ 4440 h 625840"/>
                <a:gd name="connsiteX2" fmla="*/ 3409721 w 3409721"/>
                <a:gd name="connsiteY2" fmla="*/ 625840 h 625840"/>
                <a:gd name="connsiteX3" fmla="*/ 0 w 3409721"/>
                <a:gd name="connsiteY3" fmla="*/ 625840 h 625840"/>
                <a:gd name="connsiteX4" fmla="*/ 0 w 3409721"/>
                <a:gd name="connsiteY4" fmla="*/ 0 h 6258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409721" h="625840">
                  <a:moveTo>
                    <a:pt x="0" y="0"/>
                  </a:moveTo>
                  <a:lnTo>
                    <a:pt x="3161668" y="4440"/>
                  </a:lnTo>
                  <a:lnTo>
                    <a:pt x="3409721" y="625840"/>
                  </a:lnTo>
                  <a:lnTo>
                    <a:pt x="0" y="62584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C99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vert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ＭＳ Ｐゴシック" pitchFamily="-32" charset="-128"/>
                <a:cs typeface="Calibri" panose="020F0502020204030204" pitchFamily="34" charset="0"/>
              </a:endParaRPr>
            </a:p>
          </p:txBody>
        </p:sp>
        <p:sp>
          <p:nvSpPr>
            <p:cNvPr id="44" name="TextBox 43"/>
            <p:cNvSpPr txBox="1"/>
            <p:nvPr/>
          </p:nvSpPr>
          <p:spPr>
            <a:xfrm>
              <a:off x="2172727" y="2421344"/>
              <a:ext cx="6819449" cy="249299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marL="176213" marR="0" lvl="0" indent="-88900" algn="l" defTabSz="914400" rtl="0" eaLnBrk="1" fontAlgn="base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The Wealthy Zone; Home of the Richest 1%; Mainly Senior Citizens</a:t>
              </a:r>
            </a:p>
          </p:txBody>
        </p:sp>
        <p:sp>
          <p:nvSpPr>
            <p:cNvPr id="45" name="TextBox 44"/>
            <p:cNvSpPr txBox="1"/>
            <p:nvPr/>
          </p:nvSpPr>
          <p:spPr>
            <a:xfrm>
              <a:off x="2331888" y="2626499"/>
              <a:ext cx="6639775" cy="221599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marL="176213" marR="0" lvl="0" indent="-88900" algn="l" defTabSz="914400" rtl="0" eaLnBrk="1" fontAlgn="base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6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Contributes to Economy via e.g. Taxes: Some Philanthropic Work &amp; CSR </a:t>
              </a:r>
            </a:p>
          </p:txBody>
        </p:sp>
        <p:sp>
          <p:nvSpPr>
            <p:cNvPr id="46" name="TextBox 45"/>
            <p:cNvSpPr txBox="1"/>
            <p:nvPr/>
          </p:nvSpPr>
          <p:spPr>
            <a:xfrm>
              <a:off x="2495744" y="2823047"/>
              <a:ext cx="6644080" cy="221599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marL="176213" marR="0" lvl="0" indent="-88900" algn="l" defTabSz="914400" rtl="0" eaLnBrk="1" fontAlgn="base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6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Main growth driver for lower ranks:  </a:t>
              </a:r>
              <a:r>
                <a:rPr kumimoji="0" lang="en-GB" sz="16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Anger if path to higher rank is impeded</a:t>
              </a:r>
            </a:p>
          </p:txBody>
        </p:sp>
      </p:grpSp>
      <p:grpSp>
        <p:nvGrpSpPr>
          <p:cNvPr id="8" name="Group 7"/>
          <p:cNvGrpSpPr/>
          <p:nvPr/>
        </p:nvGrpSpPr>
        <p:grpSpPr>
          <a:xfrm>
            <a:off x="696953" y="795675"/>
            <a:ext cx="8458794" cy="1607778"/>
            <a:chOff x="696953" y="795675"/>
            <a:chExt cx="8458794" cy="1607778"/>
          </a:xfrm>
        </p:grpSpPr>
        <p:sp>
          <p:nvSpPr>
            <p:cNvPr id="5" name="Rectangle 4"/>
            <p:cNvSpPr/>
            <p:nvPr/>
          </p:nvSpPr>
          <p:spPr bwMode="auto">
            <a:xfrm>
              <a:off x="696953" y="795675"/>
              <a:ext cx="8435016" cy="1596290"/>
            </a:xfrm>
            <a:custGeom>
              <a:avLst/>
              <a:gdLst>
                <a:gd name="connsiteX0" fmla="*/ 0 w 7115882"/>
                <a:gd name="connsiteY0" fmla="*/ 0 h 1596290"/>
                <a:gd name="connsiteX1" fmla="*/ 7115882 w 7115882"/>
                <a:gd name="connsiteY1" fmla="*/ 0 h 1596290"/>
                <a:gd name="connsiteX2" fmla="*/ 7115882 w 7115882"/>
                <a:gd name="connsiteY2" fmla="*/ 1596290 h 1596290"/>
                <a:gd name="connsiteX3" fmla="*/ 0 w 7115882"/>
                <a:gd name="connsiteY3" fmla="*/ 1596290 h 1596290"/>
                <a:gd name="connsiteX4" fmla="*/ 0 w 7115882"/>
                <a:gd name="connsiteY4" fmla="*/ 0 h 1596290"/>
                <a:gd name="connsiteX0" fmla="*/ 0 w 8435016"/>
                <a:gd name="connsiteY0" fmla="*/ 0 h 1596290"/>
                <a:gd name="connsiteX1" fmla="*/ 8435016 w 8435016"/>
                <a:gd name="connsiteY1" fmla="*/ 0 h 1596290"/>
                <a:gd name="connsiteX2" fmla="*/ 8435016 w 8435016"/>
                <a:gd name="connsiteY2" fmla="*/ 1596290 h 1596290"/>
                <a:gd name="connsiteX3" fmla="*/ 1319134 w 8435016"/>
                <a:gd name="connsiteY3" fmla="*/ 1596290 h 1596290"/>
                <a:gd name="connsiteX4" fmla="*/ 0 w 8435016"/>
                <a:gd name="connsiteY4" fmla="*/ 0 h 15962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435016" h="1596290">
                  <a:moveTo>
                    <a:pt x="0" y="0"/>
                  </a:moveTo>
                  <a:lnTo>
                    <a:pt x="8435016" y="0"/>
                  </a:lnTo>
                  <a:lnTo>
                    <a:pt x="8435016" y="1596290"/>
                  </a:lnTo>
                  <a:lnTo>
                    <a:pt x="1319134" y="159629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FF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7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ＭＳ Ｐゴシック" pitchFamily="-32" charset="-128"/>
                <a:cs typeface="Calibri" panose="020F0502020204030204" pitchFamily="34" charset="0"/>
              </a:endParaRPr>
            </a:p>
          </p:txBody>
        </p:sp>
        <p:sp>
          <p:nvSpPr>
            <p:cNvPr id="47" name="TextBox 46"/>
            <p:cNvSpPr txBox="1"/>
            <p:nvPr/>
          </p:nvSpPr>
          <p:spPr>
            <a:xfrm>
              <a:off x="929390" y="844583"/>
              <a:ext cx="8185082" cy="304699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marL="176213" marR="0" lvl="0" indent="-88900" algn="l" defTabSz="914400" rtl="0" eaLnBrk="1" fontAlgn="base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22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CC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TRANSCENDENCE: </a:t>
              </a:r>
              <a:r>
                <a:rPr kumimoji="0" lang="en-GB" sz="22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The Self-Actualized help others to Self-Actualize</a:t>
              </a:r>
            </a:p>
          </p:txBody>
        </p:sp>
        <p:sp>
          <p:nvSpPr>
            <p:cNvPr id="48" name="TextBox 47"/>
            <p:cNvSpPr txBox="1"/>
            <p:nvPr/>
          </p:nvSpPr>
          <p:spPr>
            <a:xfrm>
              <a:off x="1081790" y="1116903"/>
              <a:ext cx="8018141" cy="316236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marL="176213" marR="0" lvl="0" indent="-88900" algn="l" defTabSz="914400" rtl="0" eaLnBrk="1" fontAlgn="base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22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Very rare amongst individuals and Corporates</a:t>
              </a:r>
            </a:p>
          </p:txBody>
        </p:sp>
        <p:sp>
          <p:nvSpPr>
            <p:cNvPr id="49" name="TextBox 48"/>
            <p:cNvSpPr txBox="1"/>
            <p:nvPr/>
          </p:nvSpPr>
          <p:spPr>
            <a:xfrm>
              <a:off x="1369100" y="1434193"/>
              <a:ext cx="7741849" cy="304699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marL="176213" marR="0" lvl="0" indent="-88900" algn="l" defTabSz="914400" rtl="0" eaLnBrk="1" fontAlgn="base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22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Progressive States assume responsibility: Mass Education; Health</a:t>
              </a:r>
            </a:p>
          </p:txBody>
        </p:sp>
        <p:sp>
          <p:nvSpPr>
            <p:cNvPr id="50" name="TextBox 49"/>
            <p:cNvSpPr txBox="1"/>
            <p:nvPr/>
          </p:nvSpPr>
          <p:spPr>
            <a:xfrm>
              <a:off x="1686390" y="1781463"/>
              <a:ext cx="7469357" cy="304699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marL="176213" marR="0" lvl="0" indent="-88900" algn="l" defTabSz="914400" rtl="0" eaLnBrk="1" fontAlgn="base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22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&amp; Well-being; Economic Growth through Rewarding Jobs</a:t>
              </a:r>
            </a:p>
          </p:txBody>
        </p:sp>
        <p:sp>
          <p:nvSpPr>
            <p:cNvPr id="51" name="TextBox 50"/>
            <p:cNvSpPr txBox="1"/>
            <p:nvPr/>
          </p:nvSpPr>
          <p:spPr>
            <a:xfrm>
              <a:off x="1988690" y="2098754"/>
              <a:ext cx="7111241" cy="304699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marL="176213" marR="0" lvl="0" indent="-88900" algn="l" defTabSz="914400" rtl="0" eaLnBrk="1" fontAlgn="base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22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Failure leads to Stagnation, Civil Decay, and Worse</a:t>
              </a:r>
            </a:p>
          </p:txBody>
        </p:sp>
      </p:grpSp>
      <p:sp>
        <p:nvSpPr>
          <p:cNvPr id="52" name="Rectangle: Single Corner Snipped 2"/>
          <p:cNvSpPr/>
          <p:nvPr/>
        </p:nvSpPr>
        <p:spPr bwMode="auto">
          <a:xfrm flipH="1" flipV="1">
            <a:off x="0" y="66"/>
            <a:ext cx="9127869" cy="776672"/>
          </a:xfrm>
          <a:custGeom>
            <a:avLst/>
            <a:gdLst>
              <a:gd name="connsiteX0" fmla="*/ 0 w 3342807"/>
              <a:gd name="connsiteY0" fmla="*/ 0 h 625840"/>
              <a:gd name="connsiteX1" fmla="*/ 3029887 w 3342807"/>
              <a:gd name="connsiteY1" fmla="*/ 0 h 625840"/>
              <a:gd name="connsiteX2" fmla="*/ 3342807 w 3342807"/>
              <a:gd name="connsiteY2" fmla="*/ 312920 h 625840"/>
              <a:gd name="connsiteX3" fmla="*/ 3342807 w 3342807"/>
              <a:gd name="connsiteY3" fmla="*/ 625840 h 625840"/>
              <a:gd name="connsiteX4" fmla="*/ 0 w 3342807"/>
              <a:gd name="connsiteY4" fmla="*/ 625840 h 625840"/>
              <a:gd name="connsiteX5" fmla="*/ 0 w 3342807"/>
              <a:gd name="connsiteY5" fmla="*/ 0 h 625840"/>
              <a:gd name="connsiteX0" fmla="*/ 0 w 3342807"/>
              <a:gd name="connsiteY0" fmla="*/ 0 h 625840"/>
              <a:gd name="connsiteX1" fmla="*/ 3029887 w 3342807"/>
              <a:gd name="connsiteY1" fmla="*/ 0 h 625840"/>
              <a:gd name="connsiteX2" fmla="*/ 3297836 w 3342807"/>
              <a:gd name="connsiteY2" fmla="*/ 552762 h 625840"/>
              <a:gd name="connsiteX3" fmla="*/ 3342807 w 3342807"/>
              <a:gd name="connsiteY3" fmla="*/ 625840 h 625840"/>
              <a:gd name="connsiteX4" fmla="*/ 0 w 3342807"/>
              <a:gd name="connsiteY4" fmla="*/ 625840 h 625840"/>
              <a:gd name="connsiteX5" fmla="*/ 0 w 3342807"/>
              <a:gd name="connsiteY5" fmla="*/ 0 h 625840"/>
              <a:gd name="connsiteX0" fmla="*/ 0 w 3342807"/>
              <a:gd name="connsiteY0" fmla="*/ 0 h 625840"/>
              <a:gd name="connsiteX1" fmla="*/ 2760064 w 3342807"/>
              <a:gd name="connsiteY1" fmla="*/ 0 h 625840"/>
              <a:gd name="connsiteX2" fmla="*/ 3297836 w 3342807"/>
              <a:gd name="connsiteY2" fmla="*/ 552762 h 625840"/>
              <a:gd name="connsiteX3" fmla="*/ 3342807 w 3342807"/>
              <a:gd name="connsiteY3" fmla="*/ 625840 h 625840"/>
              <a:gd name="connsiteX4" fmla="*/ 0 w 3342807"/>
              <a:gd name="connsiteY4" fmla="*/ 625840 h 625840"/>
              <a:gd name="connsiteX5" fmla="*/ 0 w 3342807"/>
              <a:gd name="connsiteY5" fmla="*/ 0 h 625840"/>
              <a:gd name="connsiteX0" fmla="*/ 0 w 3342807"/>
              <a:gd name="connsiteY0" fmla="*/ 0 h 625840"/>
              <a:gd name="connsiteX1" fmla="*/ 2928793 w 3342807"/>
              <a:gd name="connsiteY1" fmla="*/ 0 h 625840"/>
              <a:gd name="connsiteX2" fmla="*/ 3297836 w 3342807"/>
              <a:gd name="connsiteY2" fmla="*/ 552762 h 625840"/>
              <a:gd name="connsiteX3" fmla="*/ 3342807 w 3342807"/>
              <a:gd name="connsiteY3" fmla="*/ 625840 h 625840"/>
              <a:gd name="connsiteX4" fmla="*/ 0 w 3342807"/>
              <a:gd name="connsiteY4" fmla="*/ 625840 h 625840"/>
              <a:gd name="connsiteX5" fmla="*/ 0 w 3342807"/>
              <a:gd name="connsiteY5" fmla="*/ 0 h 625840"/>
              <a:gd name="connsiteX0" fmla="*/ 0 w 3342807"/>
              <a:gd name="connsiteY0" fmla="*/ 44971 h 670811"/>
              <a:gd name="connsiteX1" fmla="*/ 2968494 w 3342807"/>
              <a:gd name="connsiteY1" fmla="*/ 0 h 670811"/>
              <a:gd name="connsiteX2" fmla="*/ 3297836 w 3342807"/>
              <a:gd name="connsiteY2" fmla="*/ 597733 h 670811"/>
              <a:gd name="connsiteX3" fmla="*/ 3342807 w 3342807"/>
              <a:gd name="connsiteY3" fmla="*/ 670811 h 670811"/>
              <a:gd name="connsiteX4" fmla="*/ 0 w 3342807"/>
              <a:gd name="connsiteY4" fmla="*/ 670811 h 670811"/>
              <a:gd name="connsiteX5" fmla="*/ 0 w 3342807"/>
              <a:gd name="connsiteY5" fmla="*/ 44971 h 670811"/>
              <a:gd name="connsiteX0" fmla="*/ 0 w 3342807"/>
              <a:gd name="connsiteY0" fmla="*/ 44971 h 670811"/>
              <a:gd name="connsiteX1" fmla="*/ 2958569 w 3342807"/>
              <a:gd name="connsiteY1" fmla="*/ 0 h 670811"/>
              <a:gd name="connsiteX2" fmla="*/ 3297836 w 3342807"/>
              <a:gd name="connsiteY2" fmla="*/ 597733 h 670811"/>
              <a:gd name="connsiteX3" fmla="*/ 3342807 w 3342807"/>
              <a:gd name="connsiteY3" fmla="*/ 670811 h 670811"/>
              <a:gd name="connsiteX4" fmla="*/ 0 w 3342807"/>
              <a:gd name="connsiteY4" fmla="*/ 670811 h 670811"/>
              <a:gd name="connsiteX5" fmla="*/ 0 w 3342807"/>
              <a:gd name="connsiteY5" fmla="*/ 44971 h 670811"/>
              <a:gd name="connsiteX0" fmla="*/ 0 w 3342807"/>
              <a:gd name="connsiteY0" fmla="*/ 44971 h 670811"/>
              <a:gd name="connsiteX1" fmla="*/ 2958569 w 3342807"/>
              <a:gd name="connsiteY1" fmla="*/ 0 h 670811"/>
              <a:gd name="connsiteX2" fmla="*/ 3297836 w 3342807"/>
              <a:gd name="connsiteY2" fmla="*/ 597733 h 670811"/>
              <a:gd name="connsiteX3" fmla="*/ 3342807 w 3342807"/>
              <a:gd name="connsiteY3" fmla="*/ 670811 h 670811"/>
              <a:gd name="connsiteX4" fmla="*/ 0 w 3342807"/>
              <a:gd name="connsiteY4" fmla="*/ 670811 h 670811"/>
              <a:gd name="connsiteX5" fmla="*/ 0 w 3342807"/>
              <a:gd name="connsiteY5" fmla="*/ 44971 h 670811"/>
              <a:gd name="connsiteX0" fmla="*/ 0 w 3342807"/>
              <a:gd name="connsiteY0" fmla="*/ 14991 h 640831"/>
              <a:gd name="connsiteX1" fmla="*/ 2988345 w 3342807"/>
              <a:gd name="connsiteY1" fmla="*/ 0 h 640831"/>
              <a:gd name="connsiteX2" fmla="*/ 3297836 w 3342807"/>
              <a:gd name="connsiteY2" fmla="*/ 567753 h 640831"/>
              <a:gd name="connsiteX3" fmla="*/ 3342807 w 3342807"/>
              <a:gd name="connsiteY3" fmla="*/ 640831 h 640831"/>
              <a:gd name="connsiteX4" fmla="*/ 0 w 3342807"/>
              <a:gd name="connsiteY4" fmla="*/ 640831 h 640831"/>
              <a:gd name="connsiteX5" fmla="*/ 0 w 3342807"/>
              <a:gd name="connsiteY5" fmla="*/ 14991 h 640831"/>
              <a:gd name="connsiteX0" fmla="*/ 0 w 3342807"/>
              <a:gd name="connsiteY0" fmla="*/ 10531 h 636371"/>
              <a:gd name="connsiteX1" fmla="*/ 2970625 w 3342807"/>
              <a:gd name="connsiteY1" fmla="*/ 0 h 636371"/>
              <a:gd name="connsiteX2" fmla="*/ 3297836 w 3342807"/>
              <a:gd name="connsiteY2" fmla="*/ 563293 h 636371"/>
              <a:gd name="connsiteX3" fmla="*/ 3342807 w 3342807"/>
              <a:gd name="connsiteY3" fmla="*/ 636371 h 636371"/>
              <a:gd name="connsiteX4" fmla="*/ 0 w 3342807"/>
              <a:gd name="connsiteY4" fmla="*/ 636371 h 636371"/>
              <a:gd name="connsiteX5" fmla="*/ 0 w 3342807"/>
              <a:gd name="connsiteY5" fmla="*/ 10531 h 636371"/>
              <a:gd name="connsiteX0" fmla="*/ 0 w 3342807"/>
              <a:gd name="connsiteY0" fmla="*/ 6070 h 631910"/>
              <a:gd name="connsiteX1" fmla="*/ 2964718 w 3342807"/>
              <a:gd name="connsiteY1" fmla="*/ 0 h 631910"/>
              <a:gd name="connsiteX2" fmla="*/ 3297836 w 3342807"/>
              <a:gd name="connsiteY2" fmla="*/ 558832 h 631910"/>
              <a:gd name="connsiteX3" fmla="*/ 3342807 w 3342807"/>
              <a:gd name="connsiteY3" fmla="*/ 631910 h 631910"/>
              <a:gd name="connsiteX4" fmla="*/ 0 w 3342807"/>
              <a:gd name="connsiteY4" fmla="*/ 631910 h 631910"/>
              <a:gd name="connsiteX5" fmla="*/ 0 w 3342807"/>
              <a:gd name="connsiteY5" fmla="*/ 6070 h 631910"/>
              <a:gd name="connsiteX0" fmla="*/ 0 w 3342807"/>
              <a:gd name="connsiteY0" fmla="*/ 6070 h 631910"/>
              <a:gd name="connsiteX1" fmla="*/ 2964718 w 3342807"/>
              <a:gd name="connsiteY1" fmla="*/ 0 h 631910"/>
              <a:gd name="connsiteX2" fmla="*/ 3342807 w 3342807"/>
              <a:gd name="connsiteY2" fmla="*/ 631910 h 631910"/>
              <a:gd name="connsiteX3" fmla="*/ 0 w 3342807"/>
              <a:gd name="connsiteY3" fmla="*/ 631910 h 631910"/>
              <a:gd name="connsiteX4" fmla="*/ 0 w 3342807"/>
              <a:gd name="connsiteY4" fmla="*/ 6070 h 631910"/>
              <a:gd name="connsiteX0" fmla="*/ 0 w 3409721"/>
              <a:gd name="connsiteY0" fmla="*/ 6070 h 631910"/>
              <a:gd name="connsiteX1" fmla="*/ 2964718 w 3409721"/>
              <a:gd name="connsiteY1" fmla="*/ 0 h 631910"/>
              <a:gd name="connsiteX2" fmla="*/ 3409721 w 3409721"/>
              <a:gd name="connsiteY2" fmla="*/ 631910 h 631910"/>
              <a:gd name="connsiteX3" fmla="*/ 0 w 3409721"/>
              <a:gd name="connsiteY3" fmla="*/ 631910 h 631910"/>
              <a:gd name="connsiteX4" fmla="*/ 0 w 3409721"/>
              <a:gd name="connsiteY4" fmla="*/ 6070 h 631910"/>
              <a:gd name="connsiteX0" fmla="*/ 0 w 3409721"/>
              <a:gd name="connsiteY0" fmla="*/ 6070 h 631910"/>
              <a:gd name="connsiteX1" fmla="*/ 3161980 w 3409721"/>
              <a:gd name="connsiteY1" fmla="*/ 0 h 631910"/>
              <a:gd name="connsiteX2" fmla="*/ 3409721 w 3409721"/>
              <a:gd name="connsiteY2" fmla="*/ 631910 h 631910"/>
              <a:gd name="connsiteX3" fmla="*/ 0 w 3409721"/>
              <a:gd name="connsiteY3" fmla="*/ 631910 h 631910"/>
              <a:gd name="connsiteX4" fmla="*/ 0 w 3409721"/>
              <a:gd name="connsiteY4" fmla="*/ 6070 h 6319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09721" h="631910">
                <a:moveTo>
                  <a:pt x="0" y="6070"/>
                </a:moveTo>
                <a:lnTo>
                  <a:pt x="3161980" y="0"/>
                </a:lnTo>
                <a:lnTo>
                  <a:pt x="3409721" y="631910"/>
                </a:lnTo>
                <a:lnTo>
                  <a:pt x="0" y="631910"/>
                </a:lnTo>
                <a:lnTo>
                  <a:pt x="0" y="6070"/>
                </a:lnTo>
                <a:close/>
              </a:path>
            </a:pathLst>
          </a:cu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vert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 pitchFamily="34" charset="0"/>
              <a:ea typeface="ＭＳ Ｐゴシック" pitchFamily="-32" charset="-128"/>
              <a:cs typeface="Calibri" panose="020F0502020204030204" pitchFamily="34" charset="0"/>
            </a:endParaRPr>
          </a:p>
        </p:txBody>
      </p:sp>
      <p:sp>
        <p:nvSpPr>
          <p:cNvPr id="56" name="TextBox 55"/>
          <p:cNvSpPr txBox="1"/>
          <p:nvPr/>
        </p:nvSpPr>
        <p:spPr>
          <a:xfrm>
            <a:off x="487993" y="23140"/>
            <a:ext cx="8185082" cy="4985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176213" marR="0" lvl="0" indent="-88900" algn="ctr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Maslow’s Hierarchy of Needs</a:t>
            </a:r>
          </a:p>
        </p:txBody>
      </p:sp>
      <p:sp>
        <p:nvSpPr>
          <p:cNvPr id="57" name="TextBox 56"/>
          <p:cNvSpPr txBox="1"/>
          <p:nvPr/>
        </p:nvSpPr>
        <p:spPr>
          <a:xfrm>
            <a:off x="866228" y="494921"/>
            <a:ext cx="7469357" cy="3046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176213" marR="0" lvl="0" indent="-88900" algn="ctr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Applied to the Base of the Development Pyramid</a:t>
            </a:r>
          </a:p>
        </p:txBody>
      </p:sp>
    </p:spTree>
    <p:extLst>
      <p:ext uri="{BB962C8B-B14F-4D97-AF65-F5344CB8AC3E}">
        <p14:creationId xmlns:p14="http://schemas.microsoft.com/office/powerpoint/2010/main" val="97000935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500"/>
                            </p:stCondLst>
                            <p:childTnLst>
                              <p:par>
                                <p:cTn id="10" presetID="2" presetClass="entr" presetSubtype="2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3000"/>
                            </p:stCondLst>
                            <p:childTnLst>
                              <p:par>
                                <p:cTn id="15" presetID="2" presetClass="entr" presetSubtype="2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4500"/>
                            </p:stCondLst>
                            <p:childTnLst>
                              <p:par>
                                <p:cTn id="20" presetID="2" presetClass="entr" presetSubtype="2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6000"/>
                            </p:stCondLst>
                            <p:childTnLst>
                              <p:par>
                                <p:cTn id="25" presetID="2" presetClass="entr" presetSubtype="2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7500"/>
                            </p:stCondLst>
                            <p:childTnLst>
                              <p:par>
                                <p:cTn id="30" presetID="2" presetClass="entr" presetSubtype="2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6"/>
          <p:cNvSpPr>
            <a:spLocks noChangeArrowheads="1"/>
          </p:cNvSpPr>
          <p:nvPr/>
        </p:nvSpPr>
        <p:spPr bwMode="auto">
          <a:xfrm>
            <a:off x="12728" y="1859518"/>
            <a:ext cx="9144000" cy="4204228"/>
          </a:xfrm>
          <a:prstGeom prst="rect">
            <a:avLst/>
          </a:prstGeom>
          <a:noFill/>
          <a:ln>
            <a:noFill/>
          </a:ln>
          <a:effectLst>
            <a:outerShdw dist="17961" dir="2700000" algn="ctr" rotWithShape="0">
              <a:srgbClr val="5F5F5F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8100" cmpd="dbl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>
              <a:lnSpc>
                <a:spcPct val="95000"/>
              </a:lnSpc>
            </a:pPr>
            <a:r>
              <a:rPr lang="en-GB" altLang="en-US" sz="8000" b="1" dirty="0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 Short Survey of the World’s Internet Cafés</a:t>
            </a:r>
          </a:p>
          <a:p>
            <a:pPr>
              <a:lnSpc>
                <a:spcPct val="95000"/>
              </a:lnSpc>
              <a:spcBef>
                <a:spcPts val="600"/>
              </a:spcBef>
            </a:pPr>
            <a:r>
              <a:rPr lang="en-GB" altLang="en-US" sz="3600" i="1" dirty="0"/>
              <a:t>BRICS community and others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5157"/>
            <a:ext cx="9144000" cy="1581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4634258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5731" name="Text Box 3"/>
          <p:cNvSpPr txBox="1">
            <a:spLocks noChangeArrowheads="1"/>
          </p:cNvSpPr>
          <p:nvPr/>
        </p:nvSpPr>
        <p:spPr bwMode="auto">
          <a:xfrm>
            <a:off x="865188" y="155575"/>
            <a:ext cx="7127875" cy="5440363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rgbClr val="000000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800000"/>
                </a:solidFill>
              </a14:hiddenFill>
            </a:ext>
            <a:ext uri="{91240B29-F687-4F45-9708-019B960494DF}">
              <a14:hiddenLine xmlns:a14="http://schemas.microsoft.com/office/drawing/2010/main" w="222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altLang="en-US" sz="11700" b="1"/>
              <a:t>A</a:t>
            </a:r>
            <a:br>
              <a:rPr lang="en-GB" altLang="en-US" sz="11700" b="1"/>
            </a:br>
            <a:r>
              <a:rPr lang="en-GB" altLang="en-US" sz="11700" b="1"/>
              <a:t>Fabulous Country</a:t>
            </a:r>
            <a:endParaRPr lang="en-US" altLang="en-US" sz="11700" b="1"/>
          </a:p>
        </p:txBody>
      </p:sp>
    </p:spTree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57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5857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857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5857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85731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77" y="14064"/>
            <a:ext cx="4076700" cy="291846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59966" y="368527"/>
            <a:ext cx="150498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Brazil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0" y="2916670"/>
            <a:ext cx="4077324" cy="38164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Introduced by Brazilian Delegation during State Visit of February 2010</a:t>
            </a:r>
          </a:p>
          <a:p>
            <a:endParaRPr lang="en-GB" sz="12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285750" indent="-285750" algn="l">
              <a:buFont typeface="Wingdings" panose="05000000000000000000" pitchFamily="2" charset="2"/>
              <a:buChar char="Ø"/>
            </a:pPr>
            <a:r>
              <a:rPr lang="en-GB" sz="1650" dirty="0"/>
              <a:t>Government collects donated second-hand PCs, stores &amp; reconditions them;</a:t>
            </a:r>
          </a:p>
          <a:p>
            <a:pPr marL="285750" indent="-285750" algn="l">
              <a:buFont typeface="Wingdings" panose="05000000000000000000" pitchFamily="2" charset="2"/>
              <a:buChar char="Ø"/>
            </a:pPr>
            <a:r>
              <a:rPr lang="en-GB" sz="1650" dirty="0"/>
              <a:t>Recruits youth in Favela’s and trains them in refurbishment and use</a:t>
            </a:r>
          </a:p>
          <a:p>
            <a:pPr marL="285750" indent="-285750" algn="l">
              <a:buFont typeface="Wingdings" panose="05000000000000000000" pitchFamily="2" charset="2"/>
              <a:buChar char="Ø"/>
            </a:pPr>
            <a:r>
              <a:rPr lang="en-GB" sz="1650" dirty="0"/>
              <a:t>Sets up LAN houses in favelas, owned by trained youth</a:t>
            </a:r>
          </a:p>
          <a:p>
            <a:pPr marL="285750" indent="-285750" algn="l">
              <a:buFont typeface="Wingdings" panose="05000000000000000000" pitchFamily="2" charset="2"/>
              <a:buChar char="Ø"/>
            </a:pPr>
            <a:r>
              <a:rPr lang="en-GB" sz="1650" dirty="0"/>
              <a:t>Youth purchase PCs and networking equipment on 5-year repayment plans;</a:t>
            </a:r>
          </a:p>
          <a:p>
            <a:pPr marL="285750" indent="-285750" algn="l">
              <a:buFont typeface="Wingdings" panose="05000000000000000000" pitchFamily="2" charset="2"/>
              <a:buChar char="Ø"/>
            </a:pPr>
            <a:r>
              <a:rPr lang="en-GB" sz="1650" dirty="0"/>
              <a:t>Youth operate LAN Houses as private businesses</a:t>
            </a:r>
          </a:p>
          <a:p>
            <a:pPr marL="285750" indent="-285750" algn="l">
              <a:buFont typeface="Wingdings" panose="05000000000000000000" pitchFamily="2" charset="2"/>
              <a:buChar char="Ø"/>
            </a:pPr>
            <a:r>
              <a:rPr lang="en-GB" sz="1650" dirty="0"/>
              <a:t>Demand is very high – young people play and learn in LAN Houses</a:t>
            </a:r>
          </a:p>
        </p:txBody>
      </p:sp>
      <p:sp>
        <p:nvSpPr>
          <p:cNvPr id="16" name="Rectangle 15"/>
          <p:cNvSpPr/>
          <p:nvPr/>
        </p:nvSpPr>
        <p:spPr bwMode="auto">
          <a:xfrm>
            <a:off x="16450" y="2601652"/>
            <a:ext cx="4032000" cy="315018"/>
          </a:xfrm>
          <a:prstGeom prst="rect">
            <a:avLst/>
          </a:prstGeom>
          <a:solidFill>
            <a:srgbClr val="000000"/>
          </a:solidFill>
          <a:ln w="2222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6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ahoma" panose="020B0604030504040204" pitchFamily="34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37216" y="2622042"/>
            <a:ext cx="4044423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100" dirty="0">
                <a:hlinkClick r:id="rId4"/>
              </a:rPr>
              <a:t>http://www.sakan.org.za/Docs/MultiStakeholder_Forum.ppt</a:t>
            </a:r>
            <a:r>
              <a:rPr lang="en-GB" sz="1100" dirty="0"/>
              <a:t> </a:t>
            </a:r>
          </a:p>
        </p:txBody>
      </p:sp>
      <p:grpSp>
        <p:nvGrpSpPr>
          <p:cNvPr id="14" name="Group 13"/>
          <p:cNvGrpSpPr/>
          <p:nvPr/>
        </p:nvGrpSpPr>
        <p:grpSpPr>
          <a:xfrm>
            <a:off x="4077324" y="12170"/>
            <a:ext cx="5006715" cy="6813404"/>
            <a:chOff x="4077324" y="12170"/>
            <a:chExt cx="5006715" cy="6813404"/>
          </a:xfrm>
        </p:grpSpPr>
        <p:sp>
          <p:nvSpPr>
            <p:cNvPr id="8" name="TextBox 7"/>
            <p:cNvSpPr txBox="1"/>
            <p:nvPr/>
          </p:nvSpPr>
          <p:spPr>
            <a:xfrm>
              <a:off x="4077324" y="12170"/>
              <a:ext cx="5006715" cy="6813404"/>
            </a:xfrm>
            <a:prstGeom prst="rect">
              <a:avLst/>
            </a:prstGeom>
            <a:solidFill>
              <a:schemeClr val="tx1"/>
            </a:solidFill>
          </p:spPr>
          <p:txBody>
            <a:bodyPr wrap="square" rtlCol="0">
              <a:spAutoFit/>
            </a:bodyPr>
            <a:lstStyle/>
            <a:p>
              <a:r>
                <a:rPr lang="en-GB" sz="2000" b="1" dirty="0">
                  <a:solidFill>
                    <a:schemeClr val="accent6">
                      <a:lumMod val="75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MINISTÉRIO DO PLANEJAMENTO</a:t>
              </a:r>
            </a:p>
            <a:p>
              <a:r>
                <a:rPr lang="en-GB" sz="3200" dirty="0">
                  <a:solidFill>
                    <a:schemeClr val="accent6">
                      <a:lumMod val="75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Lan Houses Phenomena</a:t>
              </a:r>
            </a:p>
            <a:p>
              <a:pPr algn="l">
                <a:lnSpc>
                  <a:spcPct val="90000"/>
                </a:lnSpc>
                <a:spcAft>
                  <a:spcPts val="0"/>
                </a:spcAft>
              </a:pPr>
              <a:endParaRPr lang="en-US" sz="1050" b="1" dirty="0">
                <a:solidFill>
                  <a:schemeClr val="accent6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  <a:p>
              <a:pPr algn="l">
                <a:lnSpc>
                  <a:spcPct val="90000"/>
                </a:lnSpc>
                <a:spcAft>
                  <a:spcPts val="0"/>
                </a:spcAft>
              </a:pPr>
              <a:r>
                <a:rPr lang="en-US" sz="1900" b="1" dirty="0">
                  <a:solidFill>
                    <a:schemeClr val="accent6">
                      <a:lumMod val="75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Lan House is a commercial business similar to a cyber café, where people can pay to use a computer to access internet or a Local Area Network, to access fast information in the Web and entertainment with network games or online.</a:t>
              </a:r>
            </a:p>
            <a:p>
              <a:pPr algn="l">
                <a:lnSpc>
                  <a:spcPct val="90000"/>
                </a:lnSpc>
                <a:spcAft>
                  <a:spcPts val="0"/>
                </a:spcAft>
              </a:pPr>
              <a:r>
                <a:rPr lang="en-US" sz="1900" b="1" dirty="0">
                  <a:solidFill>
                    <a:schemeClr val="accent6">
                      <a:lumMod val="75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According to Internet Management Committee in Brazil, CGI.br, 47% of the urban population accessed the Internet in a Lan House. In the rural area the number reaches 58% -- the majority are male, classes C, D and E. </a:t>
              </a:r>
            </a:p>
            <a:p>
              <a:pPr marL="285750" indent="-285750" algn="l">
                <a:lnSpc>
                  <a:spcPct val="90000"/>
                </a:lnSpc>
                <a:spcAft>
                  <a:spcPts val="0"/>
                </a:spcAft>
                <a:buFont typeface="Arial" panose="020B0604020202020204" pitchFamily="34" charset="0"/>
                <a:buChar char="•"/>
              </a:pPr>
              <a:r>
                <a:rPr lang="en-US" sz="1900" b="1" dirty="0">
                  <a:solidFill>
                    <a:schemeClr val="accent6">
                      <a:lumMod val="75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90 thousand Lan Houses in Brazil</a:t>
              </a:r>
            </a:p>
            <a:p>
              <a:pPr marL="285750" indent="-285750" algn="l">
                <a:lnSpc>
                  <a:spcPct val="90000"/>
                </a:lnSpc>
                <a:spcAft>
                  <a:spcPts val="0"/>
                </a:spcAft>
                <a:buFont typeface="Arial" panose="020B0604020202020204" pitchFamily="34" charset="0"/>
                <a:buChar char="•"/>
              </a:pPr>
              <a:r>
                <a:rPr lang="en-US" sz="1900" b="1" dirty="0">
                  <a:solidFill>
                    <a:schemeClr val="accent6">
                      <a:lumMod val="75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Lan Houses are the big Digital Inclusion engine in Brazil, involving 2/3 of the young internet users.</a:t>
              </a:r>
            </a:p>
            <a:p>
              <a:pPr marL="285750" indent="-285750" algn="l">
                <a:lnSpc>
                  <a:spcPct val="90000"/>
                </a:lnSpc>
                <a:spcAft>
                  <a:spcPts val="0"/>
                </a:spcAft>
                <a:buFont typeface="Arial" panose="020B0604020202020204" pitchFamily="34" charset="0"/>
                <a:buChar char="•"/>
              </a:pPr>
              <a:r>
                <a:rPr lang="en-US" sz="1900" b="1" dirty="0">
                  <a:solidFill>
                    <a:schemeClr val="accent6">
                      <a:lumMod val="75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The number of internet users in Lan Houses doubled in the last year, reaching 25 million people.</a:t>
              </a:r>
            </a:p>
            <a:p>
              <a:pPr marL="285750" indent="-285750" algn="l">
                <a:lnSpc>
                  <a:spcPct val="90000"/>
                </a:lnSpc>
                <a:spcAft>
                  <a:spcPts val="0"/>
                </a:spcAft>
                <a:buFont typeface="Arial" panose="020B0604020202020204" pitchFamily="34" charset="0"/>
                <a:buChar char="•"/>
              </a:pPr>
              <a:r>
                <a:rPr lang="en-US" sz="1900" b="1" dirty="0">
                  <a:solidFill>
                    <a:schemeClr val="accent6">
                      <a:lumMod val="75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82% are workers receiving the minimum wage</a:t>
              </a:r>
            </a:p>
            <a:p>
              <a:pPr algn="l">
                <a:lnSpc>
                  <a:spcPct val="90000"/>
                </a:lnSpc>
                <a:spcAft>
                  <a:spcPts val="0"/>
                </a:spcAft>
              </a:pPr>
              <a:endParaRPr lang="en-US" sz="1850" b="1" dirty="0">
                <a:solidFill>
                  <a:schemeClr val="accent6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  <a:p>
              <a:pPr algn="l">
                <a:lnSpc>
                  <a:spcPct val="90000"/>
                </a:lnSpc>
                <a:spcAft>
                  <a:spcPts val="0"/>
                </a:spcAft>
              </a:pPr>
              <a:endParaRPr lang="en-GB" sz="1850" b="1" dirty="0">
                <a:solidFill>
                  <a:schemeClr val="accent6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cxnSp>
          <p:nvCxnSpPr>
            <p:cNvPr id="12" name="Straight Connector 11"/>
            <p:cNvCxnSpPr/>
            <p:nvPr/>
          </p:nvCxnSpPr>
          <p:spPr bwMode="auto">
            <a:xfrm>
              <a:off x="4077324" y="6226381"/>
              <a:ext cx="5006715" cy="0"/>
            </a:xfrm>
            <a:prstGeom prst="line">
              <a:avLst/>
            </a:prstGeom>
            <a:solidFill>
              <a:srgbClr val="800000"/>
            </a:solidFill>
            <a:ln w="22225" cap="flat" cmpd="sng" algn="ctr">
              <a:solidFill>
                <a:srgbClr val="0099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cxnSp>
      </p:grpSp>
      <p:pic>
        <p:nvPicPr>
          <p:cNvPr id="4" name="Picture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107506" y="6245590"/>
            <a:ext cx="2676525" cy="552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668139"/>
      </p:ext>
    </p:extLst>
  </p:cSld>
  <p:clrMapOvr>
    <a:masterClrMapping/>
  </p:clrMapOvr>
  <p:transition spd="med">
    <p:pull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32085" y="46038"/>
            <a:ext cx="9144000" cy="3238500"/>
          </a:xfrm>
          <a:prstGeom prst="rect">
            <a:avLst/>
          </a:prstGeom>
        </p:spPr>
      </p:pic>
      <p:sp>
        <p:nvSpPr>
          <p:cNvPr id="10" name="Text Box 7"/>
          <p:cNvSpPr txBox="1">
            <a:spLocks noChangeArrowheads="1"/>
          </p:cNvSpPr>
          <p:nvPr/>
        </p:nvSpPr>
        <p:spPr bwMode="auto">
          <a:xfrm>
            <a:off x="5328916" y="3327585"/>
            <a:ext cx="3782999" cy="3360920"/>
          </a:xfrm>
          <a:prstGeom prst="rect">
            <a:avLst/>
          </a:prstGeom>
          <a:noFill/>
          <a:ln>
            <a:noFill/>
          </a:ln>
          <a:effectLst>
            <a:outerShdw dist="28398" dir="1593903" algn="ctr" rotWithShape="0">
              <a:srgbClr val="808080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800000"/>
                </a:solidFill>
              </a14:hiddenFill>
            </a:ext>
            <a:ext uri="{91240B29-F687-4F45-9708-019B960494DF}">
              <a14:hiddenLine xmlns:a14="http://schemas.microsoft.com/office/drawing/2010/main" w="222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l">
              <a:lnSpc>
                <a:spcPct val="95000"/>
              </a:lnSpc>
              <a:spcBef>
                <a:spcPts val="1200"/>
              </a:spcBef>
            </a:pPr>
            <a:r>
              <a:rPr lang="en-GB" altLang="en-US" sz="2400" b="1" dirty="0">
                <a:latin typeface="Calibri" panose="020F0502020204030204" pitchFamily="34" charset="0"/>
                <a:cs typeface="Calibri" panose="020F0502020204030204" pitchFamily="34" charset="0"/>
              </a:rPr>
              <a:t>Over 100,000 LAN Houses in Brazil’s favelas</a:t>
            </a:r>
          </a:p>
          <a:p>
            <a:pPr algn="l">
              <a:lnSpc>
                <a:spcPct val="95000"/>
              </a:lnSpc>
              <a:spcBef>
                <a:spcPts val="1200"/>
              </a:spcBef>
            </a:pPr>
            <a:r>
              <a:rPr lang="en-GB" altLang="en-US" sz="2400" b="1" dirty="0">
                <a:latin typeface="Calibri" panose="020F0502020204030204" pitchFamily="34" charset="0"/>
                <a:cs typeface="Calibri" panose="020F0502020204030204" pitchFamily="34" charset="0"/>
              </a:rPr>
              <a:t>Drove internet users to more than 71% amongst poor</a:t>
            </a:r>
          </a:p>
          <a:p>
            <a:pPr algn="l">
              <a:lnSpc>
                <a:spcPct val="95000"/>
              </a:lnSpc>
              <a:spcBef>
                <a:spcPts val="1200"/>
              </a:spcBef>
            </a:pPr>
            <a:r>
              <a:rPr lang="en-GB" altLang="en-US" sz="2400" b="1" dirty="0">
                <a:latin typeface="Calibri" panose="020F0502020204030204" pitchFamily="34" charset="0"/>
                <a:cs typeface="Calibri" panose="020F0502020204030204" pitchFamily="34" charset="0"/>
              </a:rPr>
              <a:t>Compliments School System</a:t>
            </a:r>
          </a:p>
          <a:p>
            <a:pPr algn="l">
              <a:lnSpc>
                <a:spcPct val="95000"/>
              </a:lnSpc>
              <a:spcBef>
                <a:spcPts val="1200"/>
              </a:spcBef>
            </a:pPr>
            <a:r>
              <a:rPr lang="en-GB" altLang="en-US" sz="2400" b="1" dirty="0">
                <a:latin typeface="Calibri" panose="020F0502020204030204" pitchFamily="34" charset="0"/>
                <a:cs typeface="Calibri" panose="020F0502020204030204" pitchFamily="34" charset="0"/>
              </a:rPr>
              <a:t>Safe hangout for youth, Valued by adults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88745" y="0"/>
            <a:ext cx="299987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Brazil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7095" y="3322820"/>
            <a:ext cx="5280660" cy="3505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6920920"/>
      </p:ext>
    </p:extLst>
  </p:cSld>
  <p:clrMapOvr>
    <a:masterClrMapping/>
  </p:clrMapOvr>
  <p:transition spd="med">
    <p:pull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23033" y="-3064"/>
            <a:ext cx="3305175" cy="3305175"/>
          </a:xfrm>
          <a:prstGeom prst="rect">
            <a:avLst/>
          </a:prstGeom>
        </p:spPr>
      </p:pic>
      <p:sp>
        <p:nvSpPr>
          <p:cNvPr id="26" name="Text Box 7"/>
          <p:cNvSpPr txBox="1">
            <a:spLocks noChangeArrowheads="1"/>
          </p:cNvSpPr>
          <p:nvPr/>
        </p:nvSpPr>
        <p:spPr bwMode="auto">
          <a:xfrm>
            <a:off x="5839326" y="3327585"/>
            <a:ext cx="3272589" cy="3360920"/>
          </a:xfrm>
          <a:prstGeom prst="rect">
            <a:avLst/>
          </a:prstGeom>
          <a:noFill/>
          <a:ln>
            <a:noFill/>
          </a:ln>
          <a:effectLst>
            <a:outerShdw dist="28398" dir="1593903" algn="ctr" rotWithShape="0">
              <a:srgbClr val="808080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800000"/>
                </a:solidFill>
              </a14:hiddenFill>
            </a:ext>
            <a:ext uri="{91240B29-F687-4F45-9708-019B960494DF}">
              <a14:hiddenLine xmlns:a14="http://schemas.microsoft.com/office/drawing/2010/main" w="222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l">
              <a:lnSpc>
                <a:spcPct val="95000"/>
              </a:lnSpc>
              <a:spcBef>
                <a:spcPts val="1200"/>
              </a:spcBef>
            </a:pPr>
            <a:r>
              <a:rPr lang="en-GB" altLang="en-US" sz="2400" b="1" dirty="0">
                <a:latin typeface="Calibri" panose="020F0502020204030204" pitchFamily="34" charset="0"/>
                <a:cs typeface="Calibri" panose="020F0502020204030204" pitchFamily="34" charset="0"/>
              </a:rPr>
              <a:t>All sites interconnected at 100 Mb/s</a:t>
            </a:r>
          </a:p>
          <a:p>
            <a:pPr algn="l">
              <a:lnSpc>
                <a:spcPct val="95000"/>
              </a:lnSpc>
              <a:spcBef>
                <a:spcPts val="1200"/>
              </a:spcBef>
            </a:pPr>
            <a:r>
              <a:rPr lang="en-GB" altLang="en-US" sz="2400" b="1" dirty="0">
                <a:latin typeface="Calibri" panose="020F0502020204030204" pitchFamily="34" charset="0"/>
                <a:cs typeface="Calibri" panose="020F0502020204030204" pitchFamily="34" charset="0"/>
              </a:rPr>
              <a:t>Each has minimum 10 Mb/s connection</a:t>
            </a:r>
          </a:p>
          <a:p>
            <a:pPr algn="l">
              <a:lnSpc>
                <a:spcPct val="95000"/>
              </a:lnSpc>
              <a:spcBef>
                <a:spcPts val="1200"/>
              </a:spcBef>
            </a:pPr>
            <a:r>
              <a:rPr lang="en-GB" altLang="en-US" sz="2400" b="1" dirty="0">
                <a:latin typeface="Calibri" panose="020F0502020204030204" pitchFamily="34" charset="0"/>
                <a:cs typeface="Calibri" panose="020F0502020204030204" pitchFamily="34" charset="0"/>
              </a:rPr>
              <a:t>Games, Study, Entertainment, Surfing, e-Governance services</a:t>
            </a:r>
          </a:p>
          <a:p>
            <a:pPr algn="l">
              <a:lnSpc>
                <a:spcPct val="95000"/>
              </a:lnSpc>
              <a:spcBef>
                <a:spcPts val="1200"/>
              </a:spcBef>
            </a:pPr>
            <a:r>
              <a:rPr lang="en-GB" altLang="en-US" sz="2400" b="1" dirty="0">
                <a:latin typeface="Calibri" panose="020F0502020204030204" pitchFamily="34" charset="0"/>
                <a:cs typeface="Calibri" panose="020F0502020204030204" pitchFamily="34" charset="0"/>
              </a:rPr>
              <a:t>Minimum State Control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031832" y="16042"/>
            <a:ext cx="299987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/>
              <a:t>Russia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06" y="16042"/>
            <a:ext cx="5836920" cy="6841958"/>
          </a:xfrm>
          <a:prstGeom prst="rect">
            <a:avLst/>
          </a:prstGeom>
        </p:spPr>
      </p:pic>
    </p:spTree>
  </p:cSld>
  <p:clrMapOvr>
    <a:masterClrMapping/>
  </p:clrMapOvr>
  <p:transition spd="med">
    <p:pull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ext Box 7"/>
          <p:cNvSpPr txBox="1">
            <a:spLocks noChangeArrowheads="1"/>
          </p:cNvSpPr>
          <p:nvPr/>
        </p:nvSpPr>
        <p:spPr bwMode="auto">
          <a:xfrm>
            <a:off x="1" y="5036391"/>
            <a:ext cx="9144000" cy="1726627"/>
          </a:xfrm>
          <a:prstGeom prst="rect">
            <a:avLst/>
          </a:prstGeom>
          <a:noFill/>
          <a:ln>
            <a:noFill/>
          </a:ln>
          <a:effectLst>
            <a:outerShdw dist="28398" dir="1593903" algn="ctr" rotWithShape="0">
              <a:srgbClr val="808080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800000"/>
                </a:solidFill>
              </a14:hiddenFill>
            </a:ext>
            <a:ext uri="{91240B29-F687-4F45-9708-019B960494DF}">
              <a14:hiddenLine xmlns:a14="http://schemas.microsoft.com/office/drawing/2010/main" w="222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l">
              <a:lnSpc>
                <a:spcPct val="95000"/>
              </a:lnSpc>
              <a:spcBef>
                <a:spcPts val="600"/>
              </a:spcBef>
            </a:pPr>
            <a:r>
              <a:rPr lang="en-GB" alt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Vital access for unconnected masses;</a:t>
            </a:r>
          </a:p>
          <a:p>
            <a:pPr algn="l">
              <a:lnSpc>
                <a:spcPct val="95000"/>
              </a:lnSpc>
              <a:spcBef>
                <a:spcPts val="600"/>
              </a:spcBef>
            </a:pPr>
            <a:r>
              <a:rPr lang="en-GB" alt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Major access points for large numbers of rural village dwellers</a:t>
            </a:r>
          </a:p>
          <a:p>
            <a:pPr algn="l">
              <a:lnSpc>
                <a:spcPct val="95000"/>
              </a:lnSpc>
              <a:spcBef>
                <a:spcPts val="600"/>
              </a:spcBef>
            </a:pPr>
            <a:r>
              <a:rPr lang="en-GB" alt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Broadband connections via National Knowledge Network of India (NKN)</a:t>
            </a:r>
          </a:p>
          <a:p>
            <a:pPr algn="l">
              <a:lnSpc>
                <a:spcPct val="95000"/>
              </a:lnSpc>
              <a:spcBef>
                <a:spcPts val="600"/>
              </a:spcBef>
            </a:pPr>
            <a:r>
              <a:rPr lang="en-GB" alt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Fuels India’s Economic Growth rate of more than 7% pa.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2" y="0"/>
            <a:ext cx="9144000" cy="50363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4605916"/>
      </p:ext>
    </p:extLst>
  </p:cSld>
  <p:clrMapOvr>
    <a:masterClrMapping/>
  </p:clrMapOvr>
  <p:transition spd="med">
    <p:pull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905" y="2914878"/>
            <a:ext cx="6812280" cy="3936913"/>
          </a:xfrm>
          <a:prstGeom prst="rect">
            <a:avLst/>
          </a:prstGeom>
        </p:spPr>
      </p:pic>
      <p:sp>
        <p:nvSpPr>
          <p:cNvPr id="26" name="Text Box 7"/>
          <p:cNvSpPr txBox="1">
            <a:spLocks noChangeArrowheads="1"/>
          </p:cNvSpPr>
          <p:nvPr/>
        </p:nvSpPr>
        <p:spPr bwMode="auto">
          <a:xfrm>
            <a:off x="6810375" y="2955085"/>
            <a:ext cx="2333625" cy="3908762"/>
          </a:xfrm>
          <a:prstGeom prst="rect">
            <a:avLst/>
          </a:prstGeom>
          <a:noFill/>
          <a:ln>
            <a:noFill/>
          </a:ln>
          <a:effectLst>
            <a:outerShdw dist="28398" dir="1593903" algn="ctr" rotWithShape="0">
              <a:srgbClr val="808080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800000"/>
                </a:solidFill>
              </a14:hiddenFill>
            </a:ext>
            <a:ext uri="{91240B29-F687-4F45-9708-019B960494DF}">
              <a14:hiddenLine xmlns:a14="http://schemas.microsoft.com/office/drawing/2010/main" w="222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l">
              <a:lnSpc>
                <a:spcPct val="95000"/>
              </a:lnSpc>
              <a:spcBef>
                <a:spcPts val="600"/>
              </a:spcBef>
            </a:pPr>
            <a:r>
              <a:rPr lang="en-GB" alt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14,000+ “Legal” Internet Cafés;</a:t>
            </a:r>
          </a:p>
          <a:p>
            <a:pPr algn="l">
              <a:lnSpc>
                <a:spcPct val="95000"/>
              </a:lnSpc>
              <a:spcBef>
                <a:spcPts val="600"/>
              </a:spcBef>
            </a:pPr>
            <a:r>
              <a:rPr lang="en-GB" alt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More than 28,000 informal ones</a:t>
            </a:r>
          </a:p>
          <a:p>
            <a:pPr algn="l">
              <a:lnSpc>
                <a:spcPct val="95000"/>
              </a:lnSpc>
              <a:spcBef>
                <a:spcPts val="600"/>
              </a:spcBef>
            </a:pPr>
            <a:r>
              <a:rPr lang="en-GB" alt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Gaming very popular entertainment</a:t>
            </a:r>
          </a:p>
          <a:p>
            <a:pPr algn="l">
              <a:lnSpc>
                <a:spcPct val="95000"/>
              </a:lnSpc>
              <a:spcBef>
                <a:spcPts val="600"/>
              </a:spcBef>
            </a:pPr>
            <a:r>
              <a:rPr lang="en-GB" alt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Education and e-Commerce trading</a:t>
            </a:r>
          </a:p>
          <a:p>
            <a:pPr algn="l">
              <a:lnSpc>
                <a:spcPct val="95000"/>
              </a:lnSpc>
              <a:spcBef>
                <a:spcPts val="600"/>
              </a:spcBef>
            </a:pPr>
            <a:r>
              <a:rPr lang="en-GB" alt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Major driver of ICT User density and Economic Growth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0" y="2865567"/>
            <a:ext cx="334280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1" dirty="0">
                <a:solidFill>
                  <a:srgbClr val="000000"/>
                </a:solidFill>
              </a:rPr>
              <a:t>Baby Born in Internet Cafe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9021"/>
            <a:ext cx="9113520" cy="28803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272865"/>
      </p:ext>
    </p:extLst>
  </p:cSld>
  <p:clrMapOvr>
    <a:masterClrMapping/>
  </p:clrMapOvr>
  <p:transition spd="med">
    <p:pull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4208" y="15043"/>
            <a:ext cx="9144000" cy="204978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3326" y="1601035"/>
            <a:ext cx="33039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800" dirty="0">
                <a:solidFill>
                  <a:srgbClr val="FFFF00"/>
                </a:solidFill>
              </a:rPr>
              <a:t>China E-Commerce Case Study</a:t>
            </a:r>
          </a:p>
        </p:txBody>
      </p:sp>
      <p:sp>
        <p:nvSpPr>
          <p:cNvPr id="7" name="Rectangle 6"/>
          <p:cNvSpPr/>
          <p:nvPr/>
        </p:nvSpPr>
        <p:spPr>
          <a:xfrm>
            <a:off x="7162800" y="102984"/>
            <a:ext cx="1917032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en-GB" sz="2400" b="1" dirty="0">
                <a:solidFill>
                  <a:srgbClr val="FFFF00"/>
                </a:solidFill>
                <a:latin typeface="Calibri,Bold"/>
              </a:rPr>
              <a:t>An Online</a:t>
            </a:r>
          </a:p>
          <a:p>
            <a:pPr algn="l"/>
            <a:r>
              <a:rPr lang="en-GB" sz="2400" b="1" dirty="0">
                <a:solidFill>
                  <a:srgbClr val="FFFF00"/>
                </a:solidFill>
                <a:latin typeface="Calibri,Bold"/>
              </a:rPr>
              <a:t>Market in China</a:t>
            </a:r>
          </a:p>
          <a:p>
            <a:pPr algn="l"/>
            <a:r>
              <a:rPr lang="en-GB" sz="2000" i="1" dirty="0">
                <a:solidFill>
                  <a:srgbClr val="FFFF00"/>
                </a:solidFill>
                <a:latin typeface="Calibri,Italic"/>
              </a:rPr>
              <a:t>New York Times,</a:t>
            </a:r>
          </a:p>
          <a:p>
            <a:pPr algn="l"/>
            <a:r>
              <a:rPr lang="en-GB" sz="2000" i="1" dirty="0">
                <a:solidFill>
                  <a:srgbClr val="FFFF00"/>
                </a:solidFill>
                <a:latin typeface="Calibri,Italic"/>
              </a:rPr>
              <a:t>9th August 2009</a:t>
            </a:r>
            <a:endParaRPr lang="en-GB" sz="1800" dirty="0">
              <a:solidFill>
                <a:srgbClr val="FFFF00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79722" y="2099319"/>
            <a:ext cx="8755730" cy="46535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l">
              <a:lnSpc>
                <a:spcPct val="95000"/>
              </a:lnSpc>
              <a:buFont typeface="Wingdings" panose="05000000000000000000" pitchFamily="2" charset="2"/>
              <a:buChar char="Ø"/>
            </a:pPr>
            <a:r>
              <a:rPr lang="en-US" sz="2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23 year old </a:t>
            </a:r>
            <a:r>
              <a:rPr lang="en-US" sz="2400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Yang </a:t>
            </a:r>
            <a:r>
              <a:rPr lang="en-US" sz="2400" b="1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Fugang</a:t>
            </a:r>
            <a:r>
              <a:rPr lang="en-US" sz="2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college student </a:t>
            </a:r>
            <a:r>
              <a:rPr lang="en-GB" sz="2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from poor family, used the e-Commerce platform </a:t>
            </a:r>
            <a:r>
              <a:rPr lang="en-US" sz="2400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Taobao.com </a:t>
            </a:r>
            <a:r>
              <a:rPr lang="en-US" sz="2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to establish a Micro-business;</a:t>
            </a:r>
          </a:p>
          <a:p>
            <a:pPr marL="342900" indent="-342900" algn="l">
              <a:lnSpc>
                <a:spcPct val="95000"/>
              </a:lnSpc>
              <a:buFont typeface="Wingdings" panose="05000000000000000000" pitchFamily="2" charset="2"/>
              <a:buChar char="Ø"/>
            </a:pPr>
            <a:r>
              <a:rPr lang="en-GB" sz="2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Market entry selling Yoga mats, expanded to cosmetics, perfumes, and other luxury goods;</a:t>
            </a:r>
          </a:p>
          <a:p>
            <a:pPr marL="342900" indent="-342900" algn="l">
              <a:lnSpc>
                <a:spcPct val="95000"/>
              </a:lnSpc>
              <a:buFont typeface="Wingdings" panose="05000000000000000000" pitchFamily="2" charset="2"/>
              <a:buChar char="Ø"/>
            </a:pPr>
            <a:r>
              <a:rPr lang="en-GB" sz="2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Began trading from an Internet Café at US$ 10 per month, now has his own access terminals and broadband connection</a:t>
            </a:r>
          </a:p>
          <a:p>
            <a:pPr marL="342900" indent="-342900" algn="l">
              <a:lnSpc>
                <a:spcPct val="95000"/>
              </a:lnSpc>
              <a:buFont typeface="Wingdings" panose="05000000000000000000" pitchFamily="2" charset="2"/>
              <a:buChar char="Ø"/>
            </a:pPr>
            <a:r>
              <a:rPr lang="en-GB" sz="2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Generated an income of US$75,000 the previous year, 12 times the national GNI per Capita;</a:t>
            </a:r>
          </a:p>
          <a:p>
            <a:pPr marL="342900" indent="-342900" algn="l">
              <a:lnSpc>
                <a:spcPct val="95000"/>
              </a:lnSpc>
              <a:buFont typeface="Wingdings" panose="05000000000000000000" pitchFamily="2" charset="2"/>
              <a:buChar char="Ø"/>
            </a:pPr>
            <a:r>
              <a:rPr lang="en-US" sz="2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Employs 14 other youngsters, operates </a:t>
            </a:r>
            <a:r>
              <a:rPr lang="en-GB" sz="2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from 2 warehouses;</a:t>
            </a:r>
          </a:p>
          <a:p>
            <a:pPr marL="342900" indent="-342900" algn="l">
              <a:lnSpc>
                <a:spcPct val="95000"/>
              </a:lnSpc>
              <a:buFont typeface="Wingdings" panose="05000000000000000000" pitchFamily="2" charset="2"/>
              <a:buChar char="Ø"/>
            </a:pPr>
            <a:r>
              <a:rPr lang="en-US" sz="2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Mr. Yang started a revolution at his school -  “Taobao.com Fever” - thousands of students run SMME businesses from their dormitories……..</a:t>
            </a:r>
          </a:p>
        </p:txBody>
      </p:sp>
    </p:spTree>
    <p:extLst>
      <p:ext uri="{BB962C8B-B14F-4D97-AF65-F5344CB8AC3E}">
        <p14:creationId xmlns:p14="http://schemas.microsoft.com/office/powerpoint/2010/main" val="705650714"/>
      </p:ext>
    </p:extLst>
  </p:cSld>
  <p:clrMapOvr>
    <a:masterClrMapping/>
  </p:clrMapOvr>
  <p:transition spd="med">
    <p:pull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3163"/>
          <a:stretch/>
        </p:blipFill>
        <p:spPr>
          <a:xfrm>
            <a:off x="-4733" y="-59076"/>
            <a:ext cx="9144000" cy="2575277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1973179" y="48126"/>
            <a:ext cx="139566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/>
              <a:t>South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2008655" y="1167266"/>
            <a:ext cx="139566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/>
              <a:t>Africa</a:t>
            </a:r>
          </a:p>
        </p:txBody>
      </p:sp>
      <p:sp>
        <p:nvSpPr>
          <p:cNvPr id="20" name="TextBox 19">
            <a:hlinkClick r:id="rId4"/>
          </p:cNvPr>
          <p:cNvSpPr txBox="1"/>
          <p:nvPr/>
        </p:nvSpPr>
        <p:spPr>
          <a:xfrm>
            <a:off x="5931372" y="2585314"/>
            <a:ext cx="320789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000000"/>
                </a:solidFill>
              </a:rPr>
              <a:t>Immigrants offer Internet Café Services</a:t>
            </a:r>
            <a:endParaRPr lang="en-GB" b="1" dirty="0">
              <a:solidFill>
                <a:srgbClr val="000000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5955039" y="3166593"/>
            <a:ext cx="3207895" cy="36009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l">
              <a:buFont typeface="Wingdings" panose="05000000000000000000" pitchFamily="2" charset="2"/>
              <a:buChar char="Ø"/>
            </a:pPr>
            <a:r>
              <a:rPr lang="en-GB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Immigrants, mainly professionals from West Africa, are the few entrepreneurs willing to provide affordable internet café services</a:t>
            </a:r>
          </a:p>
          <a:p>
            <a:pPr marL="285750" indent="-285750" algn="l">
              <a:buFont typeface="Wingdings" panose="05000000000000000000" pitchFamily="2" charset="2"/>
              <a:buChar char="Ø"/>
            </a:pPr>
            <a:r>
              <a:rPr lang="en-GB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Local entrepreneurs find the cost of broadband too high, and the quality too low, to run viable businesses</a:t>
            </a:r>
          </a:p>
          <a:p>
            <a:pPr marL="285750" indent="-285750" algn="l">
              <a:buFont typeface="Wingdings" panose="05000000000000000000" pitchFamily="2" charset="2"/>
              <a:buChar char="Ø"/>
            </a:pPr>
            <a:r>
              <a:rPr lang="en-GB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Immigrants, often with other full time jobs, offer services from R3.00 per hour, compared to R60.00 per hour in most  mid/high income areas</a:t>
            </a:r>
          </a:p>
          <a:p>
            <a:pPr marL="285750" indent="-285750" algn="l">
              <a:buFont typeface="Wingdings" panose="05000000000000000000" pitchFamily="2" charset="2"/>
              <a:buChar char="Ø"/>
            </a:pPr>
            <a:r>
              <a:rPr lang="en-GB" sz="2000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hlinkClick r:id="rId4"/>
              </a:rPr>
              <a:t>Read article HERE </a:t>
            </a:r>
            <a:endParaRPr lang="en-GB" sz="2000" b="1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0" name="Line 5"/>
          <p:cNvSpPr>
            <a:spLocks noChangeShapeType="1"/>
          </p:cNvSpPr>
          <p:nvPr/>
        </p:nvSpPr>
        <p:spPr bwMode="auto">
          <a:xfrm>
            <a:off x="18934" y="2528272"/>
            <a:ext cx="9144000" cy="0"/>
          </a:xfrm>
          <a:prstGeom prst="line">
            <a:avLst/>
          </a:prstGeom>
          <a:noFill/>
          <a:ln w="76200" cmpd="sng">
            <a:solidFill>
              <a:srgbClr val="000000"/>
            </a:solidFill>
            <a:prstDash val="solid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059" y="2585314"/>
            <a:ext cx="5935980" cy="41822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4596083"/>
      </p:ext>
    </p:extLst>
  </p:cSld>
  <p:clrMapOvr>
    <a:masterClrMapping/>
  </p:clrMapOvr>
  <p:transition spd="med">
    <p:pull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/>
        </p:nvSpPr>
        <p:spPr bwMode="auto">
          <a:xfrm>
            <a:off x="7971018" y="2133266"/>
            <a:ext cx="1143000" cy="952500"/>
          </a:xfrm>
          <a:prstGeom prst="rect">
            <a:avLst/>
          </a:prstGeom>
          <a:solidFill>
            <a:srgbClr val="000000"/>
          </a:solidFill>
          <a:ln w="2222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ahoma" panose="020B0604030504040204" pitchFamily="34" charset="0"/>
              </a:rPr>
              <a:t>South Sudan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489" y="33728"/>
            <a:ext cx="6096000" cy="34290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00998" y="1494"/>
            <a:ext cx="3048000" cy="203454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30978" y="2095994"/>
            <a:ext cx="1905000" cy="9525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4484" y="3412923"/>
            <a:ext cx="9144000" cy="3429000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712926" y="3415220"/>
            <a:ext cx="378001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800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Kibagare</a:t>
            </a:r>
            <a:r>
              <a:rPr lang="en-GB" sz="1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Informal Settlement, Kenya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4544005" y="3460044"/>
            <a:ext cx="2585215" cy="367113"/>
          </a:xfrm>
          <a:prstGeom prst="rect">
            <a:avLst/>
          </a:prstGeom>
          <a:solidFill>
            <a:schemeClr val="tx1"/>
          </a:solidFill>
        </p:spPr>
        <p:txBody>
          <a:bodyPr wrap="square" lIns="0" tIns="0" rIns="0" bIns="0" rtlCol="0" anchor="ctr" anchorCtr="0">
            <a:noAutofit/>
          </a:bodyPr>
          <a:lstStyle/>
          <a:p>
            <a:r>
              <a:rPr lang="en-GB" sz="2000" b="1" dirty="0">
                <a:solidFill>
                  <a:srgbClr val="000000"/>
                </a:solidFill>
              </a:rPr>
              <a:t>Beira, Mozambique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614227" y="3206795"/>
            <a:ext cx="1438275" cy="962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8729235"/>
      </p:ext>
    </p:extLst>
  </p:cSld>
  <p:clrMapOvr>
    <a:masterClrMapping/>
  </p:clrMapOvr>
  <p:transition spd="med">
    <p:pull/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1"/>
            <a:ext cx="9144000" cy="280502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2814715"/>
            <a:ext cx="9144000" cy="40432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6408228"/>
      </p:ext>
    </p:extLst>
  </p:cSld>
  <p:clrMapOvr>
    <a:masterClrMapping/>
  </p:clrMapOvr>
  <p:transition spd="med">
    <p:pull/>
  </p:transition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828800" y="0"/>
            <a:ext cx="7315200" cy="1200329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algn="l"/>
            <a:r>
              <a:rPr lang="en-GB" sz="1800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Kansas City, USA: Across the river from Google Fibre’s 1Gb/s network are very low income neighbourhoods. Non-profit </a:t>
            </a:r>
            <a:r>
              <a:rPr lang="en-GB" sz="1800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hlinkClick r:id="rId4"/>
              </a:rPr>
              <a:t>Connecting For Good </a:t>
            </a:r>
            <a:r>
              <a:rPr lang="en-GB" sz="1800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bridges the Kansas City Digital Divide. This single mother finds opportunities in the Internet Café……..</a:t>
            </a:r>
          </a:p>
        </p:txBody>
      </p:sp>
    </p:spTree>
    <p:extLst>
      <p:ext uri="{BB962C8B-B14F-4D97-AF65-F5344CB8AC3E}">
        <p14:creationId xmlns:p14="http://schemas.microsoft.com/office/powerpoint/2010/main" val="3645398141"/>
      </p:ext>
    </p:extLst>
  </p:cSld>
  <p:clrMapOvr>
    <a:masterClrMapping/>
  </p:clrMapOvr>
  <p:transition spd="med">
    <p:pull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8392" name="Text Box 8"/>
          <p:cNvSpPr txBox="1">
            <a:spLocks noChangeArrowheads="1"/>
          </p:cNvSpPr>
          <p:nvPr/>
        </p:nvSpPr>
        <p:spPr bwMode="auto">
          <a:xfrm>
            <a:off x="4370388" y="388938"/>
            <a:ext cx="4770437" cy="2286000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rgbClr val="808080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800000"/>
                </a:solidFill>
              </a14:hiddenFill>
            </a:ext>
            <a:ext uri="{91240B29-F687-4F45-9708-019B960494DF}">
              <a14:hiddenLine xmlns:a14="http://schemas.microsoft.com/office/drawing/2010/main" w="222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altLang="en-US" sz="7200" b="1" dirty="0"/>
              <a:t>Fabulous Places</a:t>
            </a:r>
            <a:endParaRPr lang="en-US" altLang="en-US" sz="7200" b="1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6933" y="0"/>
            <a:ext cx="4579620" cy="344424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5621"/>
          <a:stretch/>
        </p:blipFill>
        <p:spPr>
          <a:xfrm>
            <a:off x="-14720" y="3459231"/>
            <a:ext cx="5006340" cy="339877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42205" y="3413761"/>
            <a:ext cx="4198620" cy="3444240"/>
          </a:xfrm>
          <a:prstGeom prst="rect">
            <a:avLst/>
          </a:prstGeom>
        </p:spPr>
      </p:pic>
    </p:spTree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83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283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283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283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8392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" y="17866"/>
            <a:ext cx="9129011" cy="3550920"/>
          </a:xfrm>
          <a:prstGeom prst="rect">
            <a:avLst/>
          </a:prstGeom>
          <a:ln>
            <a:solidFill>
              <a:srgbClr val="000000"/>
            </a:solidFill>
          </a:ln>
        </p:spPr>
      </p:pic>
      <p:sp>
        <p:nvSpPr>
          <p:cNvPr id="5" name="TextBox 4"/>
          <p:cNvSpPr txBox="1"/>
          <p:nvPr/>
        </p:nvSpPr>
        <p:spPr>
          <a:xfrm>
            <a:off x="-2598" y="3590981"/>
            <a:ext cx="9154388" cy="33209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lnSpc>
                <a:spcPct val="90000"/>
              </a:lnSpc>
            </a:pPr>
            <a:r>
              <a:rPr lang="en-GB" sz="3200" dirty="0">
                <a:solidFill>
                  <a:schemeClr val="accent2">
                    <a:lumMod val="60000"/>
                    <a:lumOff val="4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One of the recovery tools used was the ICT Sector:</a:t>
            </a:r>
          </a:p>
          <a:p>
            <a:pPr marL="571500" indent="-571500" algn="l">
              <a:lnSpc>
                <a:spcPct val="90000"/>
              </a:lnSpc>
              <a:buFont typeface="Wingdings" panose="05000000000000000000" pitchFamily="2" charset="2"/>
              <a:buChar char="Ø"/>
            </a:pPr>
            <a:r>
              <a:rPr lang="en-GB" sz="2200" dirty="0">
                <a:latin typeface="Calibri" panose="020F0502020204030204" pitchFamily="34" charset="0"/>
                <a:cs typeface="Calibri" panose="020F0502020204030204" pitchFamily="34" charset="0"/>
              </a:rPr>
              <a:t>Thousands of Internet Cafes set up in schools, Post Offices, etc., to teach new skills to women who had lost their jobs;</a:t>
            </a:r>
          </a:p>
          <a:p>
            <a:pPr marL="571500" indent="-571500" algn="l">
              <a:lnSpc>
                <a:spcPct val="90000"/>
              </a:lnSpc>
              <a:buFont typeface="Wingdings" panose="05000000000000000000" pitchFamily="2" charset="2"/>
              <a:buChar char="Ø"/>
            </a:pPr>
            <a:r>
              <a:rPr lang="en-GB" sz="2200" dirty="0">
                <a:latin typeface="Calibri" panose="020F0502020204030204" pitchFamily="34" charset="0"/>
                <a:cs typeface="Calibri" panose="020F0502020204030204" pitchFamily="34" charset="0"/>
              </a:rPr>
              <a:t>Men rioted – they wanted the same;</a:t>
            </a:r>
          </a:p>
          <a:p>
            <a:pPr marL="571500" indent="-571500" algn="l">
              <a:lnSpc>
                <a:spcPct val="90000"/>
              </a:lnSpc>
              <a:buFont typeface="Wingdings" panose="05000000000000000000" pitchFamily="2" charset="2"/>
              <a:buChar char="Ø"/>
            </a:pPr>
            <a:r>
              <a:rPr lang="en-GB" sz="2200" dirty="0">
                <a:latin typeface="Calibri" panose="020F0502020204030204" pitchFamily="34" charset="0"/>
                <a:cs typeface="Calibri" panose="020F0502020204030204" pitchFamily="34" charset="0"/>
              </a:rPr>
              <a:t>Some 10 million South Koreans retrained in these PC Bangs – Computer Rooms – They played Computer Games to learn fast</a:t>
            </a:r>
          </a:p>
          <a:p>
            <a:pPr marL="571500" indent="-571500" algn="l">
              <a:lnSpc>
                <a:spcPct val="90000"/>
              </a:lnSpc>
              <a:buFont typeface="Wingdings" panose="05000000000000000000" pitchFamily="2" charset="2"/>
              <a:buChar char="Ø"/>
            </a:pPr>
            <a:r>
              <a:rPr lang="en-GB" sz="2200" b="1" dirty="0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2014: </a:t>
            </a:r>
            <a:r>
              <a:rPr lang="en-GB" sz="2200" dirty="0">
                <a:latin typeface="Calibri" panose="020F0502020204030204" pitchFamily="34" charset="0"/>
                <a:cs typeface="Calibri" panose="020F0502020204030204" pitchFamily="34" charset="0"/>
              </a:rPr>
              <a:t>82% households have average 2 PCs + multiple smartphones;  &gt;12,000 public PC Bangs; S. Korea world broadband leader</a:t>
            </a:r>
          </a:p>
          <a:p>
            <a:pPr algn="l">
              <a:lnSpc>
                <a:spcPct val="90000"/>
              </a:lnSpc>
              <a:spcBef>
                <a:spcPts val="600"/>
              </a:spcBef>
            </a:pPr>
            <a:r>
              <a:rPr lang="en-GB" sz="3600" b="1" dirty="0">
                <a:solidFill>
                  <a:schemeClr val="accent2">
                    <a:lumMod val="60000"/>
                    <a:lumOff val="4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What lessons can South Africa Draw from this?</a:t>
            </a:r>
          </a:p>
        </p:txBody>
      </p:sp>
      <p:sp>
        <p:nvSpPr>
          <p:cNvPr id="9" name="Rectangle 8"/>
          <p:cNvSpPr/>
          <p:nvPr/>
        </p:nvSpPr>
        <p:spPr bwMode="auto">
          <a:xfrm>
            <a:off x="-1" y="2583879"/>
            <a:ext cx="3732551" cy="1016930"/>
          </a:xfrm>
          <a:prstGeom prst="rect">
            <a:avLst/>
          </a:prstGeom>
          <a:solidFill>
            <a:srgbClr val="000000"/>
          </a:solidFill>
          <a:ln w="22225" cap="flat" cmpd="sng" algn="ctr">
            <a:solidFill>
              <a:schemeClr val="accent4">
                <a:lumMod val="1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6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ahoma" panose="020B060403050404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-20183" y="2622642"/>
            <a:ext cx="3732551" cy="83099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GB" sz="2400" dirty="0">
                <a:latin typeface="Calibri" panose="020F0502020204030204" pitchFamily="34" charset="0"/>
                <a:cs typeface="Calibri" panose="020F0502020204030204" pitchFamily="34" charset="0"/>
              </a:rPr>
              <a:t>South Korea led the region out of the CRISIS…..</a:t>
            </a:r>
          </a:p>
        </p:txBody>
      </p:sp>
    </p:spTree>
    <p:extLst>
      <p:ext uri="{BB962C8B-B14F-4D97-AF65-F5344CB8AC3E}">
        <p14:creationId xmlns:p14="http://schemas.microsoft.com/office/powerpoint/2010/main" val="958659406"/>
      </p:ext>
    </p:extLst>
  </p:cSld>
  <p:clrMapOvr>
    <a:masterClrMapping/>
  </p:clrMapOvr>
  <p:transition spd="med">
    <p:pull/>
  </p:transition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1877731"/>
            <a:ext cx="3596952" cy="12557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GB" sz="2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These Children need our support… and fast…..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0" y="3282848"/>
            <a:ext cx="9144000" cy="28931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lnSpc>
                <a:spcPct val="90000"/>
              </a:lnSpc>
              <a:spcAft>
                <a:spcPts val="400"/>
              </a:spcAft>
            </a:pPr>
            <a:r>
              <a:rPr lang="en-GB" sz="3200" dirty="0">
                <a:latin typeface="Calibri" panose="020F0502020204030204" pitchFamily="34" charset="0"/>
                <a:cs typeface="Calibri" panose="020F0502020204030204" pitchFamily="34" charset="0"/>
              </a:rPr>
              <a:t>The Consequences of doing nothing is too ghastly to contemplate…….</a:t>
            </a:r>
          </a:p>
          <a:p>
            <a:pPr marL="571500" indent="-571500" algn="l">
              <a:lnSpc>
                <a:spcPct val="90000"/>
              </a:lnSpc>
              <a:spcAft>
                <a:spcPts val="400"/>
              </a:spcAft>
              <a:buFont typeface="Wingdings" panose="05000000000000000000" pitchFamily="2" charset="2"/>
              <a:buChar char="Ø"/>
            </a:pPr>
            <a:r>
              <a:rPr lang="en-GB" sz="2400" dirty="0">
                <a:latin typeface="Calibri" panose="020F0502020204030204" pitchFamily="34" charset="0"/>
                <a:cs typeface="Calibri" panose="020F0502020204030204" pitchFamily="34" charset="0"/>
              </a:rPr>
              <a:t>A Revolution that is already simmering..</a:t>
            </a:r>
          </a:p>
          <a:p>
            <a:pPr marL="1028700" lvl="1" indent="-571500" algn="l">
              <a:lnSpc>
                <a:spcPct val="90000"/>
              </a:lnSpc>
              <a:spcAft>
                <a:spcPts val="400"/>
              </a:spcAft>
              <a:buFont typeface="Wingdings" panose="05000000000000000000" pitchFamily="2" charset="2"/>
              <a:buChar char="§"/>
            </a:pPr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#</a:t>
            </a:r>
            <a:r>
              <a:rPr lang="en-GB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FeesMustFall</a:t>
            </a:r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; #</a:t>
            </a:r>
            <a:r>
              <a:rPr lang="en-GB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DataMustFall</a:t>
            </a:r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; #</a:t>
            </a:r>
            <a:r>
              <a:rPr lang="en-GB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WhatElseMustFall</a:t>
            </a:r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?</a:t>
            </a:r>
          </a:p>
          <a:p>
            <a:pPr marL="571500" indent="-571500" algn="l">
              <a:lnSpc>
                <a:spcPct val="90000"/>
              </a:lnSpc>
              <a:spcAft>
                <a:spcPts val="400"/>
              </a:spcAft>
              <a:buFont typeface="Wingdings" panose="05000000000000000000" pitchFamily="2" charset="2"/>
              <a:buChar char="Ø"/>
            </a:pPr>
            <a:r>
              <a:rPr lang="en-GB" sz="2400" dirty="0">
                <a:latin typeface="Calibri" panose="020F0502020204030204" pitchFamily="34" charset="0"/>
                <a:cs typeface="Calibri" panose="020F0502020204030204" pitchFamily="34" charset="0"/>
              </a:rPr>
              <a:t>Progressive Social Delinquency and Crime</a:t>
            </a:r>
          </a:p>
          <a:p>
            <a:pPr marL="571500" indent="-571500" algn="l">
              <a:lnSpc>
                <a:spcPct val="90000"/>
              </a:lnSpc>
              <a:spcAft>
                <a:spcPts val="400"/>
              </a:spcAft>
              <a:buFont typeface="Wingdings" panose="05000000000000000000" pitchFamily="2" charset="2"/>
              <a:buChar char="Ø"/>
            </a:pPr>
            <a:r>
              <a:rPr lang="en-GB" sz="2400" dirty="0">
                <a:latin typeface="Calibri" panose="020F0502020204030204" pitchFamily="34" charset="0"/>
                <a:cs typeface="Calibri" panose="020F0502020204030204" pitchFamily="34" charset="0"/>
              </a:rPr>
              <a:t>Massive drain and missed opportunity for National Economic Development</a:t>
            </a:r>
            <a:endParaRPr lang="en-GB" sz="36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4951" y="6098364"/>
            <a:ext cx="9024079" cy="701731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pPr lvl="0">
              <a:lnSpc>
                <a:spcPct val="90000"/>
              </a:lnSpc>
              <a:spcAft>
                <a:spcPts val="600"/>
              </a:spcAft>
            </a:pPr>
            <a:r>
              <a:rPr lang="en-GB" sz="4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Failure is NOT an Option………</a:t>
            </a:r>
            <a:endParaRPr lang="en-GB" sz="180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7" name="Straight Connector 6"/>
          <p:cNvCxnSpPr/>
          <p:nvPr/>
        </p:nvCxnSpPr>
        <p:spPr bwMode="auto">
          <a:xfrm>
            <a:off x="0" y="3177185"/>
            <a:ext cx="9144000" cy="0"/>
          </a:xfrm>
          <a:prstGeom prst="line">
            <a:avLst/>
          </a:prstGeom>
          <a:solidFill>
            <a:srgbClr val="800000"/>
          </a:solidFill>
          <a:ln w="101600" cap="flat" cmpd="thinThick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991" y="14990"/>
            <a:ext cx="3600450" cy="1876425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81650" y="-6478"/>
            <a:ext cx="5547360" cy="3131820"/>
          </a:xfrm>
          <a:prstGeom prst="rect">
            <a:avLst/>
          </a:prstGeom>
        </p:spPr>
      </p:pic>
    </p:spTree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00452" y="12048"/>
            <a:ext cx="5539740" cy="2476500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 bwMode="auto">
          <a:xfrm>
            <a:off x="0" y="3194598"/>
            <a:ext cx="9144000" cy="3663402"/>
          </a:xfrm>
          <a:prstGeom prst="rect">
            <a:avLst/>
          </a:prstGeom>
          <a:solidFill>
            <a:srgbClr val="009900"/>
          </a:solidFill>
          <a:ln w="2222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6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ahoma" panose="020B060403050404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0" y="2045450"/>
            <a:ext cx="91440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GB" sz="2800" dirty="0">
                <a:latin typeface="Calibri" panose="020F0502020204030204" pitchFamily="34" charset="0"/>
                <a:cs typeface="Calibri" panose="020F0502020204030204" pitchFamily="34" charset="0"/>
              </a:rPr>
              <a:t>South Africa must</a:t>
            </a:r>
          </a:p>
          <a:p>
            <a:pPr algn="l"/>
            <a:r>
              <a:rPr lang="en-GB" sz="2800" dirty="0">
                <a:latin typeface="Calibri" panose="020F0502020204030204" pitchFamily="34" charset="0"/>
                <a:cs typeface="Calibri" panose="020F0502020204030204" pitchFamily="34" charset="0"/>
              </a:rPr>
              <a:t>build Internet Cafés for the Young, Marginalized and Poor….. 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7210269" y="509667"/>
            <a:ext cx="1903751" cy="1938992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marL="90488" indent="-90488" algn="l">
              <a:buFont typeface="Arial" panose="020B0604020202020204" pitchFamily="34" charset="0"/>
              <a:buChar char="•"/>
            </a:pPr>
            <a:r>
              <a:rPr lang="en-GB" sz="1200" dirty="0">
                <a:solidFill>
                  <a:srgbClr val="000000"/>
                </a:solidFill>
              </a:rPr>
              <a:t>To Transform Lives</a:t>
            </a:r>
          </a:p>
          <a:p>
            <a:pPr marL="90488" indent="-90488" algn="l">
              <a:buFont typeface="Arial" panose="020B0604020202020204" pitchFamily="34" charset="0"/>
              <a:buChar char="•"/>
            </a:pPr>
            <a:r>
              <a:rPr lang="en-GB" sz="1200" dirty="0">
                <a:solidFill>
                  <a:srgbClr val="000000"/>
                </a:solidFill>
              </a:rPr>
              <a:t>To Strengthen Low Income Communities</a:t>
            </a:r>
          </a:p>
          <a:p>
            <a:pPr marL="90488" indent="-90488" algn="l">
              <a:buFont typeface="Arial" panose="020B0604020202020204" pitchFamily="34" charset="0"/>
              <a:buChar char="•"/>
            </a:pPr>
            <a:r>
              <a:rPr lang="en-GB" sz="1200" dirty="0">
                <a:solidFill>
                  <a:srgbClr val="000000"/>
                </a:solidFill>
              </a:rPr>
              <a:t>To use Technology to fight Inequality, Poverty and Exclusion of vast population segments from the fruits of Development</a:t>
            </a:r>
          </a:p>
          <a:p>
            <a:pPr marL="90488" indent="-90488" algn="l">
              <a:buFont typeface="Arial" panose="020B0604020202020204" pitchFamily="34" charset="0"/>
              <a:buChar char="•"/>
            </a:pPr>
            <a:endParaRPr lang="en-GB" sz="1200" dirty="0">
              <a:solidFill>
                <a:srgbClr val="000000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04932" y="3942318"/>
            <a:ext cx="8904158" cy="28007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GB" sz="2200" dirty="0">
                <a:latin typeface="Calibri" panose="020F0502020204030204" pitchFamily="34" charset="0"/>
              </a:rPr>
              <a:t>As part of development policies, public authorities must mobilise urban young peoples’ potentials and energies with proper training in</a:t>
            </a:r>
            <a:r>
              <a:rPr lang="en-US" sz="2200" dirty="0">
                <a:latin typeface="Calibri" panose="020F0502020204030204" pitchFamily="34" charset="0"/>
              </a:rPr>
              <a:t> </a:t>
            </a:r>
            <a:r>
              <a:rPr lang="en-GB" sz="2200" dirty="0">
                <a:latin typeface="Calibri" panose="020F0502020204030204" pitchFamily="34" charset="0"/>
              </a:rPr>
              <a:t>entrepreneur skills and information/ communication technologies, in order</a:t>
            </a:r>
            <a:r>
              <a:rPr lang="en-US" sz="2200" dirty="0">
                <a:latin typeface="Calibri" panose="020F0502020204030204" pitchFamily="34" charset="0"/>
              </a:rPr>
              <a:t> </a:t>
            </a:r>
            <a:r>
              <a:rPr lang="en-GB" sz="2200" dirty="0">
                <a:latin typeface="Calibri" panose="020F0502020204030204" pitchFamily="34" charset="0"/>
              </a:rPr>
              <a:t>to enable them to set up and run their own businesses. Some urban authorities have tried to foster inclusive</a:t>
            </a:r>
            <a:r>
              <a:rPr lang="en-US" sz="2200" dirty="0">
                <a:latin typeface="Calibri" panose="020F0502020204030204" pitchFamily="34" charset="0"/>
              </a:rPr>
              <a:t> </a:t>
            </a:r>
            <a:r>
              <a:rPr lang="en-GB" sz="2200" dirty="0">
                <a:latin typeface="Calibri" panose="020F0502020204030204" pitchFamily="34" charset="0"/>
              </a:rPr>
              <a:t>cities, but none have fully considered children and youth in their service provision and governance strategies. Cities should make more efforts to deliver broadband Internet to all urban neighbourhoods,  rather than</a:t>
            </a:r>
            <a:r>
              <a:rPr lang="en-US" sz="2200" dirty="0">
                <a:latin typeface="Calibri" panose="020F0502020204030204" pitchFamily="34" charset="0"/>
              </a:rPr>
              <a:t> </a:t>
            </a:r>
            <a:r>
              <a:rPr lang="en-GB" sz="2200" dirty="0">
                <a:latin typeface="Calibri" panose="020F0502020204030204" pitchFamily="34" charset="0"/>
              </a:rPr>
              <a:t>reinforcing existing inequalities in services delivery (UN Habitat 2010)</a:t>
            </a:r>
            <a:endParaRPr lang="en-GB" sz="2200" dirty="0"/>
          </a:p>
        </p:txBody>
      </p:sp>
      <p:sp>
        <p:nvSpPr>
          <p:cNvPr id="10" name="TextBox 9"/>
          <p:cNvSpPr txBox="1"/>
          <p:nvPr/>
        </p:nvSpPr>
        <p:spPr>
          <a:xfrm>
            <a:off x="2933700" y="3176849"/>
            <a:ext cx="621030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100" b="1" i="1" dirty="0">
                <a:solidFill>
                  <a:srgbClr val="FFFF00"/>
                </a:solidFill>
                <a:latin typeface="Calibri,Bold"/>
              </a:rPr>
              <a:t>The UN Recommendation to fix extreme inequalities</a:t>
            </a:r>
          </a:p>
          <a:p>
            <a:pPr algn="l"/>
            <a:r>
              <a:rPr lang="en-US" sz="2100" b="1" dirty="0">
                <a:latin typeface="Calibri,Bold"/>
              </a:rPr>
              <a:t>Recommended intervention Areas in Southern Africa</a:t>
            </a:r>
            <a:endParaRPr lang="en-GB" sz="21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982" y="16851"/>
            <a:ext cx="3600450" cy="1876425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7184" y="3218200"/>
            <a:ext cx="2933700" cy="571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0345359"/>
      </p:ext>
    </p:extLst>
  </p:cSld>
  <p:clrMapOvr>
    <a:masterClrMapping/>
  </p:clrMapOvr>
  <p:transition spd="med">
    <p:pull/>
  </p:transition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4877" y="1871314"/>
            <a:ext cx="9144000" cy="49675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 algn="l">
              <a:lnSpc>
                <a:spcPct val="90000"/>
              </a:lnSpc>
              <a:buFont typeface="Wingdings" panose="05000000000000000000" pitchFamily="2" charset="2"/>
              <a:buChar char="Ø"/>
            </a:pPr>
            <a:r>
              <a:rPr lang="en-GB" sz="2600" b="1" dirty="0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Thousands</a:t>
            </a:r>
            <a:r>
              <a:rPr lang="en-GB" sz="2600" dirty="0">
                <a:latin typeface="Calibri" panose="020F0502020204030204" pitchFamily="34" charset="0"/>
                <a:cs typeface="Calibri" panose="020F0502020204030204" pitchFamily="34" charset="0"/>
              </a:rPr>
              <a:t> of Internet Cafés, Cyber Cafés, LAN Houses, IPILANS, or anything their young users wish to call them;</a:t>
            </a:r>
          </a:p>
          <a:p>
            <a:pPr marL="571500" indent="-571500" algn="l">
              <a:lnSpc>
                <a:spcPct val="90000"/>
              </a:lnSpc>
              <a:buFont typeface="Wingdings" panose="05000000000000000000" pitchFamily="2" charset="2"/>
              <a:buChar char="Ø"/>
            </a:pPr>
            <a:r>
              <a:rPr lang="en-GB" sz="2600" b="1" dirty="0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Location: </a:t>
            </a:r>
            <a:r>
              <a:rPr lang="en-GB" sz="2600" dirty="0">
                <a:latin typeface="Calibri" panose="020F0502020204030204" pitchFamily="34" charset="0"/>
                <a:cs typeface="Calibri" panose="020F0502020204030204" pitchFamily="34" charset="0"/>
              </a:rPr>
              <a:t>Every locality that accommodates the millions of young economically excluded South Africans where joblessness, hopelessness and poverty prevails</a:t>
            </a:r>
          </a:p>
          <a:p>
            <a:pPr marL="571500" indent="-571500" algn="l">
              <a:lnSpc>
                <a:spcPct val="90000"/>
              </a:lnSpc>
              <a:buFont typeface="Wingdings" panose="05000000000000000000" pitchFamily="2" charset="2"/>
              <a:buChar char="Ø"/>
            </a:pPr>
            <a:r>
              <a:rPr lang="en-GB" sz="2600" b="1" dirty="0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Owned</a:t>
            </a:r>
            <a:r>
              <a:rPr lang="en-GB" sz="2600" dirty="0">
                <a:latin typeface="Calibri" panose="020F0502020204030204" pitchFamily="34" charset="0"/>
                <a:cs typeface="Calibri" panose="020F0502020204030204" pitchFamily="34" charset="0"/>
              </a:rPr>
              <a:t>, built and operated by the Residents of the settlements, as SMMEs with prices suitable for their community and users</a:t>
            </a:r>
          </a:p>
          <a:p>
            <a:pPr marL="571500" indent="-571500" algn="l">
              <a:lnSpc>
                <a:spcPct val="90000"/>
              </a:lnSpc>
              <a:buFont typeface="Wingdings" panose="05000000000000000000" pitchFamily="2" charset="2"/>
              <a:buChar char="Ø"/>
            </a:pPr>
            <a:r>
              <a:rPr lang="en-GB" sz="2600" b="1" dirty="0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Connected</a:t>
            </a:r>
            <a:r>
              <a:rPr lang="en-GB" sz="2600" dirty="0">
                <a:latin typeface="Calibri" panose="020F0502020204030204" pitchFamily="34" charset="0"/>
                <a:cs typeface="Calibri" panose="020F0502020204030204" pitchFamily="34" charset="0"/>
              </a:rPr>
              <a:t> via public and private, if necessary subsidised, broadband networks;</a:t>
            </a:r>
          </a:p>
          <a:p>
            <a:pPr marL="1028700" lvl="1" indent="-226800" algn="l">
              <a:lnSpc>
                <a:spcPct val="90000"/>
              </a:lnSpc>
              <a:buFont typeface="Wingdings" panose="05000000000000000000" pitchFamily="2" charset="2"/>
              <a:buChar char="§"/>
            </a:pPr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Municipal Wi-Fi Networks as last mile</a:t>
            </a:r>
          </a:p>
          <a:p>
            <a:pPr marL="1028700" lvl="1" indent="-226800" algn="l">
              <a:lnSpc>
                <a:spcPct val="90000"/>
              </a:lnSpc>
              <a:buFont typeface="Wingdings" panose="05000000000000000000" pitchFamily="2" charset="2"/>
              <a:buChar char="§"/>
            </a:pPr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National public and private fibre or wireless backhaul</a:t>
            </a:r>
          </a:p>
          <a:p>
            <a:pPr marL="571500" indent="-571500" algn="l">
              <a:lnSpc>
                <a:spcPct val="90000"/>
              </a:lnSpc>
              <a:buFont typeface="Wingdings" panose="05000000000000000000" pitchFamily="2" charset="2"/>
              <a:buChar char="Ø"/>
            </a:pPr>
            <a:r>
              <a:rPr lang="en-GB" sz="2600" b="1" dirty="0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Used</a:t>
            </a:r>
            <a:r>
              <a:rPr lang="en-GB" sz="2600" dirty="0">
                <a:latin typeface="Calibri" panose="020F0502020204030204" pitchFamily="34" charset="0"/>
                <a:cs typeface="Calibri" panose="020F0502020204030204" pitchFamily="34" charset="0"/>
              </a:rPr>
              <a:t> by the Youth, their parents and relatives, public administration, teachers and all service delivery specialists</a:t>
            </a:r>
          </a:p>
        </p:txBody>
      </p:sp>
      <p:sp>
        <p:nvSpPr>
          <p:cNvPr id="2" name="Rectangle 1"/>
          <p:cNvSpPr/>
          <p:nvPr/>
        </p:nvSpPr>
        <p:spPr bwMode="auto">
          <a:xfrm>
            <a:off x="2168471" y="0"/>
            <a:ext cx="6965644" cy="1199214"/>
          </a:xfrm>
          <a:prstGeom prst="rect">
            <a:avLst/>
          </a:prstGeom>
          <a:solidFill>
            <a:schemeClr val="tx1"/>
          </a:solidFill>
          <a:ln w="2222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4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ahoma" panose="020B060403050404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758190" y="104932"/>
            <a:ext cx="6086007" cy="957296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r>
              <a:rPr lang="en-GB" sz="4000" b="1" dirty="0">
                <a:ln>
                  <a:solidFill>
                    <a:srgbClr val="009900"/>
                  </a:solidFill>
                </a:ln>
                <a:solidFill>
                  <a:srgbClr val="00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Building South Africa’s Knowledge Access Networks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0" y="1156952"/>
            <a:ext cx="361263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GB" sz="4000" u="sng" dirty="0"/>
              <a:t>What they are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877" y="-6476"/>
            <a:ext cx="2181225" cy="1200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4178647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6000"/>
                            </p:stCondLst>
                            <p:childTnLst>
                              <p:par>
                                <p:cTn id="27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 advAuto="50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4877" y="2021214"/>
            <a:ext cx="9144000" cy="47736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 algn="l">
              <a:lnSpc>
                <a:spcPct val="90000"/>
              </a:lnSpc>
              <a:buFont typeface="Wingdings" panose="05000000000000000000" pitchFamily="2" charset="2"/>
              <a:buChar char="Ø"/>
            </a:pPr>
            <a:r>
              <a:rPr lang="en-GB" sz="2600" b="1" dirty="0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State,</a:t>
            </a:r>
            <a:r>
              <a:rPr lang="en-GB" sz="2600" dirty="0">
                <a:latin typeface="Calibri" panose="020F0502020204030204" pitchFamily="34" charset="0"/>
                <a:cs typeface="Calibri" panose="020F0502020204030204" pitchFamily="34" charset="0"/>
              </a:rPr>
              <a:t> Provincial and Local Government in Smart Partnership with Private Sector and Civil Society (</a:t>
            </a:r>
            <a:r>
              <a:rPr lang="en-GB" sz="2600" b="1" dirty="0">
                <a:solidFill>
                  <a:srgbClr val="00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Concept is “A-Political”</a:t>
            </a:r>
            <a:r>
              <a:rPr lang="en-GB" sz="2600" dirty="0">
                <a:latin typeface="Calibri" panose="020F0502020204030204" pitchFamily="34" charset="0"/>
                <a:cs typeface="Calibri" panose="020F0502020204030204" pitchFamily="34" charset="0"/>
              </a:rPr>
              <a:t>);</a:t>
            </a:r>
          </a:p>
          <a:p>
            <a:pPr marL="571500" indent="-571500" algn="l">
              <a:lnSpc>
                <a:spcPct val="90000"/>
              </a:lnSpc>
              <a:buFont typeface="Wingdings" panose="05000000000000000000" pitchFamily="2" charset="2"/>
              <a:buChar char="Ø"/>
            </a:pPr>
            <a:r>
              <a:rPr lang="en-GB" sz="2600" b="1" dirty="0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Assisted</a:t>
            </a:r>
            <a:r>
              <a:rPr lang="en-GB" sz="2600" dirty="0">
                <a:latin typeface="Calibri" panose="020F0502020204030204" pitchFamily="34" charset="0"/>
                <a:cs typeface="Calibri" panose="020F0502020204030204" pitchFamily="34" charset="0"/>
              </a:rPr>
              <a:t> by mandated State Agencies like USAASA and its successors, DTI and its SME Development Units, Churches etc.</a:t>
            </a:r>
          </a:p>
          <a:p>
            <a:pPr marL="571500" indent="-571500" algn="l">
              <a:lnSpc>
                <a:spcPct val="90000"/>
              </a:lnSpc>
              <a:buFont typeface="Wingdings" panose="05000000000000000000" pitchFamily="2" charset="2"/>
              <a:buChar char="Ø"/>
            </a:pPr>
            <a:r>
              <a:rPr lang="en-GB" sz="2600" b="1" dirty="0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Why </a:t>
            </a:r>
            <a:r>
              <a:rPr lang="en-GB" sz="2600" dirty="0">
                <a:latin typeface="Calibri" panose="020F0502020204030204" pitchFamily="34" charset="0"/>
                <a:cs typeface="Calibri" panose="020F0502020204030204" pitchFamily="34" charset="0"/>
              </a:rPr>
              <a:t> State Funding? The Returns on Investments (ROI) are massive, very long term in nature, socio-economic-political in focus, not suitable for profit-driven commercial investors;</a:t>
            </a:r>
          </a:p>
          <a:p>
            <a:pPr marL="571500" indent="-571500" algn="l">
              <a:lnSpc>
                <a:spcPct val="90000"/>
              </a:lnSpc>
              <a:buFont typeface="Wingdings" panose="05000000000000000000" pitchFamily="2" charset="2"/>
              <a:buChar char="Ø"/>
            </a:pPr>
            <a:r>
              <a:rPr lang="en-GB" sz="2600" b="1" dirty="0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Role of Private Sector? </a:t>
            </a:r>
            <a:r>
              <a:rPr lang="en-GB" sz="2600" dirty="0">
                <a:latin typeface="Calibri" panose="020F0502020204030204" pitchFamily="34" charset="0"/>
                <a:cs typeface="Calibri" panose="020F0502020204030204" pitchFamily="34" charset="0"/>
              </a:rPr>
              <a:t>Support in kind, through technological and R&amp;D support, adoption of key installations as part of CSR budgets and commitments; </a:t>
            </a:r>
          </a:p>
          <a:p>
            <a:pPr marL="571500" indent="-571500" algn="l">
              <a:lnSpc>
                <a:spcPct val="90000"/>
              </a:lnSpc>
              <a:buFont typeface="Wingdings" panose="05000000000000000000" pitchFamily="2" charset="2"/>
              <a:buChar char="Ø"/>
            </a:pPr>
            <a:r>
              <a:rPr lang="en-GB" sz="2600" b="1" dirty="0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Role of Academia, </a:t>
            </a:r>
            <a:r>
              <a:rPr lang="en-GB" sz="2600" dirty="0">
                <a:latin typeface="Calibri" panose="020F0502020204030204" pitchFamily="34" charset="0"/>
                <a:cs typeface="Calibri" panose="020F0502020204030204" pitchFamily="34" charset="0"/>
              </a:rPr>
              <a:t>R&amp;D, and International Development Agencies: Natural and Social Scientific Research, International Collaboration/Cooperation, </a:t>
            </a:r>
            <a:r>
              <a:rPr lang="en-GB" sz="2600" b="1" dirty="0">
                <a:solidFill>
                  <a:schemeClr val="accent2">
                    <a:lumMod val="60000"/>
                    <a:lumOff val="4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Learning</a:t>
            </a:r>
            <a:r>
              <a:rPr lang="en-GB" sz="26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600" b="1" dirty="0">
                <a:solidFill>
                  <a:schemeClr val="accent2">
                    <a:lumMod val="60000"/>
                    <a:lumOff val="4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Content Development</a:t>
            </a:r>
          </a:p>
        </p:txBody>
      </p:sp>
      <p:sp>
        <p:nvSpPr>
          <p:cNvPr id="2" name="Rectangle 1"/>
          <p:cNvSpPr/>
          <p:nvPr/>
        </p:nvSpPr>
        <p:spPr bwMode="auto">
          <a:xfrm>
            <a:off x="2168471" y="0"/>
            <a:ext cx="6965644" cy="1199214"/>
          </a:xfrm>
          <a:prstGeom prst="rect">
            <a:avLst/>
          </a:prstGeom>
          <a:solidFill>
            <a:schemeClr val="tx1"/>
          </a:solidFill>
          <a:ln w="2222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4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ahoma" panose="020B060403050404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758190" y="104932"/>
            <a:ext cx="6086007" cy="957296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r>
              <a:rPr lang="en-GB" sz="4000" b="1" dirty="0">
                <a:ln>
                  <a:solidFill>
                    <a:srgbClr val="009900"/>
                  </a:solidFill>
                </a:ln>
                <a:solidFill>
                  <a:srgbClr val="00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Building South Africa’s Knowledge Access Networks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0" y="1274164"/>
            <a:ext cx="686549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GB" sz="4000" u="sng" dirty="0"/>
              <a:t>Who Funds their Construction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877" y="-936"/>
            <a:ext cx="2181225" cy="1200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3332307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5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65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 advAuto="50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4877" y="2021214"/>
            <a:ext cx="9144000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 algn="l">
              <a:lnSpc>
                <a:spcPct val="90000"/>
              </a:lnSpc>
              <a:spcAft>
                <a:spcPts val="300"/>
              </a:spcAft>
              <a:buFont typeface="Wingdings" panose="05000000000000000000" pitchFamily="2" charset="2"/>
              <a:buChar char="Ø"/>
            </a:pPr>
            <a:r>
              <a:rPr lang="en-GB" sz="2500" b="1" dirty="0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Budgets: </a:t>
            </a:r>
            <a:r>
              <a:rPr lang="en-GB" sz="2500" dirty="0">
                <a:latin typeface="Calibri" panose="020F0502020204030204" pitchFamily="34" charset="0"/>
                <a:cs typeface="Calibri" panose="020F0502020204030204" pitchFamily="34" charset="0"/>
              </a:rPr>
              <a:t>These must depend on local capacity and needs – Each local authority has different quantitative and qualitative needs, to be developed case-by-case</a:t>
            </a:r>
          </a:p>
          <a:p>
            <a:pPr marL="571500" indent="-571500" algn="l">
              <a:lnSpc>
                <a:spcPct val="90000"/>
              </a:lnSpc>
              <a:spcAft>
                <a:spcPts val="300"/>
              </a:spcAft>
              <a:buFont typeface="Wingdings" panose="05000000000000000000" pitchFamily="2" charset="2"/>
              <a:buChar char="Ø"/>
            </a:pPr>
            <a:r>
              <a:rPr lang="en-GB" sz="2500" b="1" dirty="0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Use of Funds: </a:t>
            </a:r>
            <a:r>
              <a:rPr lang="en-GB" sz="2500" dirty="0">
                <a:latin typeface="Calibri" panose="020F0502020204030204" pitchFamily="34" charset="0"/>
                <a:cs typeface="Calibri" panose="020F0502020204030204" pitchFamily="34" charset="0"/>
              </a:rPr>
              <a:t> (1) distribution chains and networks in each locality to canvass donations of used hardware/software; (2) transport and local warehousing; (3) identification and recruitment of young SMME entrepreneurs; Business modelling;  </a:t>
            </a:r>
          </a:p>
          <a:p>
            <a:pPr marL="571500" indent="-571500" algn="l">
              <a:lnSpc>
                <a:spcPct val="90000"/>
              </a:lnSpc>
              <a:spcAft>
                <a:spcPts val="300"/>
              </a:spcAft>
              <a:buFont typeface="Wingdings" panose="05000000000000000000" pitchFamily="2" charset="2"/>
              <a:buChar char="Ø"/>
            </a:pPr>
            <a:r>
              <a:rPr lang="en-GB" sz="2500" b="1" dirty="0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Project Management: </a:t>
            </a:r>
            <a:r>
              <a:rPr lang="en-GB" sz="25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5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Avoid Turn-key execution of the tender variety</a:t>
            </a:r>
            <a:r>
              <a:rPr lang="en-GB" sz="2500" dirty="0">
                <a:latin typeface="Calibri" panose="020F0502020204030204" pitchFamily="34" charset="0"/>
                <a:cs typeface="Calibri" panose="020F0502020204030204" pitchFamily="34" charset="0"/>
              </a:rPr>
              <a:t> – they are too risky. Use instead localized innovation hubs, national and local R&amp;D facilities, and set up small specialized management teams within each municipality;</a:t>
            </a:r>
          </a:p>
          <a:p>
            <a:pPr marL="571500" indent="-571500" algn="l">
              <a:lnSpc>
                <a:spcPct val="90000"/>
              </a:lnSpc>
              <a:spcAft>
                <a:spcPts val="300"/>
              </a:spcAft>
              <a:buFont typeface="Wingdings" panose="05000000000000000000" pitchFamily="2" charset="2"/>
              <a:buChar char="Ø"/>
            </a:pPr>
            <a:r>
              <a:rPr lang="en-GB" sz="2500" b="1" dirty="0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Participation? </a:t>
            </a:r>
            <a:r>
              <a:rPr lang="en-GB" sz="2500" dirty="0">
                <a:latin typeface="Calibri" panose="020F0502020204030204" pitchFamily="34" charset="0"/>
                <a:cs typeface="Calibri" panose="020F0502020204030204" pitchFamily="34" charset="0"/>
              </a:rPr>
              <a:t>As a “Bottom-Up” intervention, local participation, especially by local youth, is mandatory…….</a:t>
            </a:r>
            <a:endParaRPr lang="en-GB" sz="2500" b="1" dirty="0">
              <a:solidFill>
                <a:schemeClr val="accent2">
                  <a:lumMod val="60000"/>
                  <a:lumOff val="4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" name="Rectangle 1"/>
          <p:cNvSpPr/>
          <p:nvPr/>
        </p:nvSpPr>
        <p:spPr bwMode="auto">
          <a:xfrm>
            <a:off x="2168471" y="0"/>
            <a:ext cx="6965644" cy="1199214"/>
          </a:xfrm>
          <a:prstGeom prst="rect">
            <a:avLst/>
          </a:prstGeom>
          <a:solidFill>
            <a:schemeClr val="tx1"/>
          </a:solidFill>
          <a:ln w="2222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4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ahoma" panose="020B060403050404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758190" y="104932"/>
            <a:ext cx="6086007" cy="957296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r>
              <a:rPr lang="en-GB" sz="4000" b="1" dirty="0">
                <a:ln>
                  <a:solidFill>
                    <a:srgbClr val="009900"/>
                  </a:solidFill>
                </a:ln>
                <a:solidFill>
                  <a:srgbClr val="00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Building South Africa’s Knowledge Access Networks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0" y="1274164"/>
            <a:ext cx="634083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GB" sz="4000" u="sng" dirty="0"/>
              <a:t>Level and Type of Funding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2754" y="0"/>
            <a:ext cx="2181225" cy="1200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3620735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5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 advAuto="50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4877" y="2021214"/>
            <a:ext cx="9144000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 algn="l">
              <a:lnSpc>
                <a:spcPct val="90000"/>
              </a:lnSpc>
              <a:spcAft>
                <a:spcPts val="300"/>
              </a:spcAft>
              <a:buFont typeface="Wingdings" panose="05000000000000000000" pitchFamily="2" charset="2"/>
              <a:buChar char="Ø"/>
            </a:pPr>
            <a:r>
              <a:rPr lang="en-GB" sz="2500" b="1" dirty="0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Innovation: </a:t>
            </a:r>
            <a:r>
              <a:rPr lang="en-GB" sz="2500" dirty="0">
                <a:latin typeface="Calibri" panose="020F0502020204030204" pitchFamily="34" charset="0"/>
                <a:cs typeface="Calibri" panose="020F0502020204030204" pitchFamily="34" charset="0"/>
              </a:rPr>
              <a:t>Innovation required is Applied - NOT Technological – concept is technologically neutral – old/modern/future technologies used liberally on case by case and needs basis</a:t>
            </a:r>
          </a:p>
          <a:p>
            <a:pPr marL="571500" indent="-571500" algn="l">
              <a:lnSpc>
                <a:spcPct val="90000"/>
              </a:lnSpc>
              <a:spcAft>
                <a:spcPts val="300"/>
              </a:spcAft>
              <a:buFont typeface="Wingdings" panose="05000000000000000000" pitchFamily="2" charset="2"/>
              <a:buChar char="Ø"/>
            </a:pPr>
            <a:r>
              <a:rPr lang="en-GB" sz="2500" b="1" dirty="0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Accommodation and Housing: </a:t>
            </a:r>
            <a:r>
              <a:rPr lang="en-GB" sz="2500" dirty="0">
                <a:latin typeface="Calibri" panose="020F0502020204030204" pitchFamily="34" charset="0"/>
                <a:cs typeface="Calibri" panose="020F0502020204030204" pitchFamily="34" charset="0"/>
              </a:rPr>
              <a:t> Communities and local governments decide based on availability and needs: Overheads like rentals driven down drastically: Concept of </a:t>
            </a:r>
            <a:r>
              <a:rPr lang="en-GB" sz="2500" b="1" dirty="0">
                <a:solidFill>
                  <a:srgbClr val="00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IPLAN in Shack or </a:t>
            </a:r>
            <a:r>
              <a:rPr lang="en-GB" sz="2500" b="1" dirty="0" err="1">
                <a:solidFill>
                  <a:srgbClr val="00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Spaza</a:t>
            </a:r>
            <a:r>
              <a:rPr lang="en-GB" sz="2500" b="1" dirty="0">
                <a:solidFill>
                  <a:srgbClr val="00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Shop</a:t>
            </a:r>
            <a:r>
              <a:rPr lang="en-GB" sz="2500" dirty="0">
                <a:latin typeface="Calibri" panose="020F0502020204030204" pitchFamily="34" charset="0"/>
                <a:cs typeface="Calibri" panose="020F0502020204030204" pitchFamily="34" charset="0"/>
              </a:rPr>
              <a:t> to be developed;  </a:t>
            </a:r>
          </a:p>
          <a:p>
            <a:pPr marL="571500" indent="-571500" algn="l">
              <a:lnSpc>
                <a:spcPct val="90000"/>
              </a:lnSpc>
              <a:spcAft>
                <a:spcPts val="300"/>
              </a:spcAft>
              <a:buFont typeface="Wingdings" panose="05000000000000000000" pitchFamily="2" charset="2"/>
              <a:buChar char="Ø"/>
            </a:pPr>
            <a:r>
              <a:rPr lang="en-GB" sz="2500" b="1" dirty="0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Other operating costs: </a:t>
            </a:r>
            <a:r>
              <a:rPr lang="en-GB" sz="25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500" dirty="0">
                <a:latin typeface="Calibri" panose="020F0502020204030204" pitchFamily="34" charset="0"/>
                <a:cs typeface="Calibri" panose="020F0502020204030204" pitchFamily="34" charset="0"/>
              </a:rPr>
              <a:t>Biggest challenge is connectivity – but new models, supported by National Policy and Regulatory Developments, are being introduced – e.g. Municipal Wi-Fi, Broadband and </a:t>
            </a:r>
            <a:r>
              <a:rPr lang="en-GB" sz="2500" b="1" dirty="0">
                <a:solidFill>
                  <a:schemeClr val="bg1">
                    <a:lumMod val="60000"/>
                    <a:lumOff val="4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  <a:hlinkClick r:id="rId3"/>
              </a:rPr>
              <a:t>Project </a:t>
            </a:r>
            <a:r>
              <a:rPr lang="en-GB" sz="2500" b="1" dirty="0" err="1">
                <a:solidFill>
                  <a:schemeClr val="bg1">
                    <a:lumMod val="60000"/>
                    <a:lumOff val="4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  <a:hlinkClick r:id="rId3"/>
              </a:rPr>
              <a:t>Isizwe</a:t>
            </a:r>
            <a:r>
              <a:rPr lang="en-GB" sz="2500" b="1" dirty="0">
                <a:solidFill>
                  <a:schemeClr val="bg1">
                    <a:lumMod val="60000"/>
                    <a:lumOff val="4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  <a:hlinkClick r:id="rId3"/>
              </a:rPr>
              <a:t> </a:t>
            </a:r>
            <a:r>
              <a:rPr lang="en-GB" sz="2500" dirty="0">
                <a:latin typeface="Calibri" panose="020F0502020204030204" pitchFamily="34" charset="0"/>
                <a:cs typeface="Calibri" panose="020F0502020204030204" pitchFamily="34" charset="0"/>
              </a:rPr>
              <a:t>models; </a:t>
            </a:r>
            <a:r>
              <a:rPr lang="en-GB" sz="2500" b="1" dirty="0">
                <a:latin typeface="Calibri" panose="020F0502020204030204" pitchFamily="34" charset="0"/>
                <a:cs typeface="Calibri" panose="020F0502020204030204" pitchFamily="34" charset="0"/>
                <a:hlinkClick r:id="rId4"/>
              </a:rPr>
              <a:t>See Video here</a:t>
            </a:r>
            <a:endParaRPr lang="en-GB" sz="2500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571500" indent="-571500" algn="l">
              <a:lnSpc>
                <a:spcPct val="90000"/>
              </a:lnSpc>
              <a:spcAft>
                <a:spcPts val="300"/>
              </a:spcAft>
              <a:buFont typeface="Wingdings" panose="05000000000000000000" pitchFamily="2" charset="2"/>
              <a:buChar char="Ø"/>
            </a:pPr>
            <a:r>
              <a:rPr lang="en-GB" sz="2500" b="1" dirty="0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Profitability? </a:t>
            </a:r>
            <a:r>
              <a:rPr lang="en-GB" sz="2500" dirty="0">
                <a:latin typeface="Calibri" panose="020F0502020204030204" pitchFamily="34" charset="0"/>
                <a:cs typeface="Calibri" panose="020F0502020204030204" pitchFamily="34" charset="0"/>
              </a:rPr>
              <a:t>Business modelling must/will recognise local affordability – build sustainable but very low cost price models</a:t>
            </a:r>
            <a:endParaRPr lang="en-GB" sz="2500" b="1" dirty="0">
              <a:solidFill>
                <a:schemeClr val="accent2">
                  <a:lumMod val="60000"/>
                  <a:lumOff val="4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" name="Rectangle 1"/>
          <p:cNvSpPr/>
          <p:nvPr/>
        </p:nvSpPr>
        <p:spPr bwMode="auto">
          <a:xfrm>
            <a:off x="2168471" y="0"/>
            <a:ext cx="6965644" cy="1199214"/>
          </a:xfrm>
          <a:prstGeom prst="rect">
            <a:avLst/>
          </a:prstGeom>
          <a:solidFill>
            <a:schemeClr val="tx1"/>
          </a:solidFill>
          <a:ln w="2222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4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ahoma" panose="020B060403050404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758190" y="104932"/>
            <a:ext cx="6086007" cy="957296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r>
              <a:rPr lang="en-GB" sz="4000" b="1" dirty="0">
                <a:ln>
                  <a:solidFill>
                    <a:srgbClr val="009900"/>
                  </a:solidFill>
                </a:ln>
                <a:solidFill>
                  <a:srgbClr val="00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Building South Africa’s Knowledge Access Networks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0" y="1244184"/>
            <a:ext cx="9144000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GB" sz="3800" u="sng" dirty="0"/>
              <a:t>Technological/Operational Considerations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8661" y="9063"/>
            <a:ext cx="2181225" cy="1200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1287037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5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 advAuto="50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4877" y="2021214"/>
            <a:ext cx="9144000" cy="46705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 algn="l">
              <a:lnSpc>
                <a:spcPct val="90000"/>
              </a:lnSpc>
              <a:spcAft>
                <a:spcPts val="300"/>
              </a:spcAft>
              <a:buFont typeface="Wingdings" panose="05000000000000000000" pitchFamily="2" charset="2"/>
              <a:buChar char="Ø"/>
            </a:pPr>
            <a:r>
              <a:rPr lang="en-GB" sz="2500" b="1" dirty="0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Limitations: </a:t>
            </a:r>
            <a:r>
              <a:rPr lang="en-GB" sz="2500" dirty="0">
                <a:latin typeface="Calibri" panose="020F0502020204030204" pitchFamily="34" charset="0"/>
                <a:cs typeface="Calibri" panose="020F0502020204030204" pitchFamily="34" charset="0"/>
              </a:rPr>
              <a:t>Drastically suppress any user determinisms – young users will develop their own relationship with the technology and the experience they derive from it – See </a:t>
            </a:r>
            <a:r>
              <a:rPr lang="en-GB" sz="2500" dirty="0">
                <a:latin typeface="Calibri" panose="020F0502020204030204" pitchFamily="34" charset="0"/>
                <a:cs typeface="Calibri" panose="020F0502020204030204" pitchFamily="34" charset="0"/>
                <a:hlinkClick r:id="rId3"/>
              </a:rPr>
              <a:t>www.sakan.org.za</a:t>
            </a:r>
            <a:r>
              <a:rPr lang="en-GB" sz="2500" dirty="0">
                <a:latin typeface="Calibri" panose="020F0502020204030204" pitchFamily="34" charset="0"/>
                <a:cs typeface="Calibri" panose="020F0502020204030204" pitchFamily="34" charset="0"/>
              </a:rPr>
              <a:t>  </a:t>
            </a:r>
          </a:p>
          <a:p>
            <a:pPr marL="571500" indent="-571500" algn="l">
              <a:lnSpc>
                <a:spcPct val="90000"/>
              </a:lnSpc>
              <a:spcAft>
                <a:spcPts val="300"/>
              </a:spcAft>
              <a:buFont typeface="Wingdings" panose="05000000000000000000" pitchFamily="2" charset="2"/>
              <a:buChar char="Ø"/>
            </a:pPr>
            <a:r>
              <a:rPr lang="en-GB" sz="2500" b="1" dirty="0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Legal Issues: </a:t>
            </a:r>
            <a:r>
              <a:rPr lang="en-GB" sz="2500" dirty="0">
                <a:latin typeface="Calibri" panose="020F0502020204030204" pitchFamily="34" charset="0"/>
                <a:cs typeface="Calibri" panose="020F0502020204030204" pitchFamily="34" charset="0"/>
              </a:rPr>
              <a:t> Prevailing laws, both criminal and civil, must be rigorously enforced</a:t>
            </a:r>
            <a:r>
              <a:rPr lang="en-GB" sz="2500" b="1" dirty="0">
                <a:solidFill>
                  <a:srgbClr val="00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BUT with Great Sensitivity</a:t>
            </a:r>
            <a:r>
              <a:rPr lang="en-GB" sz="2500" dirty="0">
                <a:latin typeface="Calibri" panose="020F0502020204030204" pitchFamily="34" charset="0"/>
                <a:cs typeface="Calibri" panose="020F0502020204030204" pitchFamily="34" charset="0"/>
              </a:rPr>
              <a:t>: Corrective and punitive responses to legal breaches in LAN Houses must be developmentally focussed - maximising local participation without the extremes of vigilantism;</a:t>
            </a:r>
          </a:p>
          <a:p>
            <a:pPr marL="571500" indent="-571500" algn="l">
              <a:lnSpc>
                <a:spcPct val="90000"/>
              </a:lnSpc>
              <a:spcAft>
                <a:spcPts val="300"/>
              </a:spcAft>
              <a:buFont typeface="Wingdings" panose="05000000000000000000" pitchFamily="2" charset="2"/>
              <a:buChar char="Ø"/>
            </a:pPr>
            <a:r>
              <a:rPr lang="en-GB" sz="2500" b="1" dirty="0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Learning Opportunities: </a:t>
            </a:r>
            <a:r>
              <a:rPr lang="en-GB" sz="25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500" dirty="0">
                <a:latin typeface="Calibri" panose="020F0502020204030204" pitchFamily="34" charset="0"/>
                <a:cs typeface="Calibri" panose="020F0502020204030204" pitchFamily="34" charset="0"/>
              </a:rPr>
              <a:t>The traditional “Top-Down” imparting of information and knowledge must be avoided – the formal school system will provide these. Self and peer-driven highly participative learning must be encouraged/promoted through focussed learning content development</a:t>
            </a:r>
          </a:p>
        </p:txBody>
      </p:sp>
      <p:sp>
        <p:nvSpPr>
          <p:cNvPr id="2" name="Rectangle 1"/>
          <p:cNvSpPr/>
          <p:nvPr/>
        </p:nvSpPr>
        <p:spPr bwMode="auto">
          <a:xfrm>
            <a:off x="2168471" y="0"/>
            <a:ext cx="6965644" cy="1199214"/>
          </a:xfrm>
          <a:prstGeom prst="rect">
            <a:avLst/>
          </a:prstGeom>
          <a:solidFill>
            <a:schemeClr val="tx1"/>
          </a:solidFill>
          <a:ln w="2222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4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ahoma" panose="020B060403050404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758190" y="104932"/>
            <a:ext cx="6086007" cy="957296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r>
              <a:rPr lang="en-GB" sz="4000" b="1" dirty="0">
                <a:ln>
                  <a:solidFill>
                    <a:srgbClr val="009900"/>
                  </a:solidFill>
                </a:ln>
                <a:solidFill>
                  <a:srgbClr val="00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Building South Africa’s Knowledge Access Networks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0" y="1244184"/>
            <a:ext cx="9144000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GB" sz="3800" u="sng" dirty="0"/>
              <a:t>Usage Considerations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5103" y="14054"/>
            <a:ext cx="2181225" cy="1200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696337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5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 advAuto="50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4877" y="2021214"/>
            <a:ext cx="9144000" cy="46705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 algn="l">
              <a:lnSpc>
                <a:spcPct val="90000"/>
              </a:lnSpc>
              <a:spcAft>
                <a:spcPts val="300"/>
              </a:spcAft>
              <a:buFont typeface="Wingdings" panose="05000000000000000000" pitchFamily="2" charset="2"/>
              <a:buChar char="Ø"/>
            </a:pPr>
            <a:r>
              <a:rPr lang="en-GB" sz="2500" b="1" dirty="0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At National Level: </a:t>
            </a:r>
            <a:r>
              <a:rPr lang="en-GB" sz="2500" dirty="0">
                <a:latin typeface="Calibri" panose="020F0502020204030204" pitchFamily="34" charset="0"/>
                <a:cs typeface="Calibri" panose="020F0502020204030204" pitchFamily="34" charset="0"/>
              </a:rPr>
              <a:t>A multi-disciplinary multi-stakeholder approach is a critical success criterion: virtually all government institutions, and private sector and civil society organizations, have a role to play in the development and use of pro-poor LAN House communication centres;</a:t>
            </a:r>
          </a:p>
          <a:p>
            <a:pPr marL="571500" indent="-571500" algn="l">
              <a:lnSpc>
                <a:spcPct val="90000"/>
              </a:lnSpc>
              <a:spcAft>
                <a:spcPts val="300"/>
              </a:spcAft>
              <a:buFont typeface="Wingdings" panose="05000000000000000000" pitchFamily="2" charset="2"/>
              <a:buChar char="Ø"/>
            </a:pPr>
            <a:r>
              <a:rPr lang="en-GB" sz="2500" b="1" dirty="0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Complexity: </a:t>
            </a:r>
            <a:r>
              <a:rPr lang="en-GB" sz="2500" dirty="0">
                <a:latin typeface="Calibri" panose="020F0502020204030204" pitchFamily="34" charset="0"/>
                <a:cs typeface="Calibri" panose="020F0502020204030204" pitchFamily="34" charset="0"/>
              </a:rPr>
              <a:t> The ideal stated above is difficult to realize in the short term – small teams highly focussed on the immediate tasks, but with a keen interest on promoting broader long term multi-stakeholder participation is mandatory;</a:t>
            </a:r>
          </a:p>
          <a:p>
            <a:pPr marL="571500" indent="-571500" algn="l">
              <a:lnSpc>
                <a:spcPct val="90000"/>
              </a:lnSpc>
              <a:spcAft>
                <a:spcPts val="300"/>
              </a:spcAft>
              <a:buFont typeface="Wingdings" panose="05000000000000000000" pitchFamily="2" charset="2"/>
              <a:buChar char="Ø"/>
            </a:pPr>
            <a:r>
              <a:rPr lang="en-GB" sz="2500" b="1" dirty="0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Political Level: </a:t>
            </a:r>
            <a:r>
              <a:rPr lang="en-GB" sz="2500" dirty="0">
                <a:latin typeface="Calibri" panose="020F0502020204030204" pitchFamily="34" charset="0"/>
                <a:cs typeface="Calibri" panose="020F0502020204030204" pitchFamily="34" charset="0"/>
              </a:rPr>
              <a:t>The short and long term objectives are strictly </a:t>
            </a:r>
            <a:r>
              <a:rPr lang="en-GB" sz="2500" b="1" dirty="0">
                <a:solidFill>
                  <a:srgbClr val="00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a-political</a:t>
            </a:r>
            <a:r>
              <a:rPr lang="en-GB" sz="2500" dirty="0">
                <a:latin typeface="Calibri" panose="020F0502020204030204" pitchFamily="34" charset="0"/>
                <a:cs typeface="Calibri" panose="020F0502020204030204" pitchFamily="34" charset="0"/>
              </a:rPr>
              <a:t>, long term failure in defeating the triple scourges of inequality, poverty and youth exclusion will have disastrous outcomes for the nation and all/any political ideology or party </a:t>
            </a:r>
          </a:p>
        </p:txBody>
      </p:sp>
      <p:sp>
        <p:nvSpPr>
          <p:cNvPr id="2" name="Rectangle 1"/>
          <p:cNvSpPr/>
          <p:nvPr/>
        </p:nvSpPr>
        <p:spPr bwMode="auto">
          <a:xfrm>
            <a:off x="2168471" y="0"/>
            <a:ext cx="6965644" cy="1199214"/>
          </a:xfrm>
          <a:prstGeom prst="rect">
            <a:avLst/>
          </a:prstGeom>
          <a:solidFill>
            <a:schemeClr val="tx1"/>
          </a:solidFill>
          <a:ln w="2222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4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ahoma" panose="020B060403050404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758190" y="104932"/>
            <a:ext cx="6086007" cy="957296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r>
              <a:rPr lang="en-GB" sz="4000" b="1" dirty="0">
                <a:ln>
                  <a:solidFill>
                    <a:srgbClr val="009900"/>
                  </a:solidFill>
                </a:ln>
                <a:solidFill>
                  <a:srgbClr val="00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Building South Africa’s Knowledge Access Networks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0" y="1244184"/>
            <a:ext cx="9144000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GB" sz="3800" u="sng" dirty="0"/>
              <a:t>Institutional and Structural Considerations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87" y="14990"/>
            <a:ext cx="2181225" cy="1200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6931749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5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 advAuto="50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62" name="Text Box 2"/>
          <p:cNvSpPr txBox="1">
            <a:spLocks noChangeArrowheads="1"/>
          </p:cNvSpPr>
          <p:nvPr/>
        </p:nvSpPr>
        <p:spPr bwMode="auto">
          <a:xfrm>
            <a:off x="0" y="31562"/>
            <a:ext cx="9144000" cy="707886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  <a:ex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altLang="en-US" sz="4000" b="1" dirty="0">
                <a:solidFill>
                  <a:srgbClr val="000000"/>
                </a:solidFill>
              </a:rPr>
              <a:t>A Review of the Complexity (1)</a:t>
            </a:r>
          </a:p>
        </p:txBody>
      </p:sp>
      <p:sp>
        <p:nvSpPr>
          <p:cNvPr id="552964" name="Text Box 4"/>
          <p:cNvSpPr txBox="1">
            <a:spLocks noChangeArrowheads="1"/>
          </p:cNvSpPr>
          <p:nvPr/>
        </p:nvSpPr>
        <p:spPr bwMode="auto">
          <a:xfrm>
            <a:off x="138138" y="6459486"/>
            <a:ext cx="7267004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800000"/>
                </a:solidFill>
              </a14:hiddenFill>
            </a:ext>
            <a:ext uri="{91240B29-F687-4F45-9708-019B960494DF}">
              <a14:hiddenLine xmlns:a14="http://schemas.microsoft.com/office/drawing/2010/main" w="222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en-US" altLang="en-US" b="1" dirty="0">
                <a:hlinkClick r:id="rId3"/>
              </a:rPr>
              <a:t>http://www.sakan.org.za/SAKAN%20Complexities.pdf</a:t>
            </a:r>
            <a:r>
              <a:rPr lang="en-US" altLang="en-US" b="1" dirty="0"/>
              <a:t> </a:t>
            </a:r>
            <a:endParaRPr lang="en-US" altLang="en-US" sz="4000" b="1" dirty="0"/>
          </a:p>
        </p:txBody>
      </p:sp>
      <p:sp>
        <p:nvSpPr>
          <p:cNvPr id="552965" name="Line 5"/>
          <p:cNvSpPr>
            <a:spLocks noChangeShapeType="1"/>
          </p:cNvSpPr>
          <p:nvPr/>
        </p:nvSpPr>
        <p:spPr bwMode="auto">
          <a:xfrm>
            <a:off x="0" y="778580"/>
            <a:ext cx="9144000" cy="0"/>
          </a:xfrm>
          <a:prstGeom prst="line">
            <a:avLst/>
          </a:prstGeom>
          <a:noFill/>
          <a:ln w="114300" cmpd="tri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552966" name="Line 6"/>
          <p:cNvSpPr>
            <a:spLocks noChangeShapeType="1"/>
          </p:cNvSpPr>
          <p:nvPr/>
        </p:nvSpPr>
        <p:spPr bwMode="auto">
          <a:xfrm>
            <a:off x="16758" y="6424275"/>
            <a:ext cx="1970088" cy="0"/>
          </a:xfrm>
          <a:prstGeom prst="line">
            <a:avLst/>
          </a:prstGeom>
          <a:noFill/>
          <a:ln w="76200" cmpd="thickThin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1802" y="902503"/>
            <a:ext cx="7117080" cy="5433060"/>
          </a:xfrm>
          <a:prstGeom prst="rect">
            <a:avLst/>
          </a:prstGeom>
        </p:spPr>
      </p:pic>
    </p:spTree>
  </p:cSld>
  <p:clrMapOvr>
    <a:masterClrMapping/>
  </p:clrMapOvr>
  <p:transition spd="med">
    <p:pull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990" y="874014"/>
            <a:ext cx="9144000" cy="2171700"/>
          </a:xfrm>
          <a:prstGeom prst="rect">
            <a:avLst/>
          </a:prstGeom>
        </p:spPr>
      </p:pic>
      <p:sp>
        <p:nvSpPr>
          <p:cNvPr id="438320" name="Text Box 48"/>
          <p:cNvSpPr txBox="1">
            <a:spLocks noChangeArrowheads="1"/>
          </p:cNvSpPr>
          <p:nvPr/>
        </p:nvSpPr>
        <p:spPr bwMode="auto">
          <a:xfrm>
            <a:off x="0" y="-85725"/>
            <a:ext cx="9144000" cy="869950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rgbClr val="808080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800000"/>
                </a:solidFill>
              </a14:hiddenFill>
            </a:ext>
            <a:ext uri="{91240B29-F687-4F45-9708-019B960494DF}">
              <a14:hiddenLine xmlns:a14="http://schemas.microsoft.com/office/drawing/2010/main" w="222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000" tIns="10800" rIns="18000" bIns="36000">
            <a:spAutoFit/>
          </a:bodyPr>
          <a:lstStyle/>
          <a:p>
            <a:pPr>
              <a:spcBef>
                <a:spcPct val="50000"/>
              </a:spcBef>
            </a:pPr>
            <a:r>
              <a:rPr lang="en-GB" altLang="en-US" sz="5400" b="1"/>
              <a:t>Fabulous People</a:t>
            </a:r>
            <a:endParaRPr lang="en-US" altLang="en-US" sz="5400" b="1"/>
          </a:p>
        </p:txBody>
      </p:sp>
      <p:grpSp>
        <p:nvGrpSpPr>
          <p:cNvPr id="438343" name="Group 71"/>
          <p:cNvGrpSpPr>
            <a:grpSpLocks/>
          </p:cNvGrpSpPr>
          <p:nvPr/>
        </p:nvGrpSpPr>
        <p:grpSpPr bwMode="auto">
          <a:xfrm>
            <a:off x="4670425" y="3109913"/>
            <a:ext cx="3630613" cy="3748087"/>
            <a:chOff x="3186" y="1959"/>
            <a:chExt cx="2477" cy="2361"/>
          </a:xfrm>
        </p:grpSpPr>
        <p:sp>
          <p:nvSpPr>
            <p:cNvPr id="438324" name="Text Box 52"/>
            <p:cNvSpPr txBox="1">
              <a:spLocks noChangeArrowheads="1"/>
            </p:cNvSpPr>
            <p:nvPr/>
          </p:nvSpPr>
          <p:spPr bwMode="auto">
            <a:xfrm>
              <a:off x="3306" y="1959"/>
              <a:ext cx="2280" cy="252"/>
            </a:xfrm>
            <a:prstGeom prst="rect">
              <a:avLst/>
            </a:prstGeom>
            <a:noFill/>
            <a:ln>
              <a:noFill/>
            </a:ln>
            <a:effectLst>
              <a:outerShdw dist="35921" dir="2700000" algn="ctr" rotWithShape="0">
                <a:srgbClr val="000000"/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800000"/>
                  </a:solidFill>
                </a14:hiddenFill>
              </a:ext>
              <a:ext uri="{91240B29-F687-4F45-9708-019B960494DF}">
                <a14:hiddenLine xmlns:a14="http://schemas.microsoft.com/office/drawing/2010/main" w="222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GB" altLang="en-US" sz="2000" b="1" dirty="0">
                  <a:solidFill>
                    <a:srgbClr val="00CC00"/>
                  </a:solidFill>
                </a:rPr>
                <a:t>Humankind’s First Lady</a:t>
              </a:r>
              <a:endParaRPr lang="en-US" altLang="en-US" sz="2000" b="1" dirty="0">
                <a:solidFill>
                  <a:srgbClr val="00CC00"/>
                </a:solidFill>
              </a:endParaRPr>
            </a:p>
          </p:txBody>
        </p:sp>
        <p:sp>
          <p:nvSpPr>
            <p:cNvPr id="438327" name="Text Box 55"/>
            <p:cNvSpPr txBox="1">
              <a:spLocks noChangeArrowheads="1"/>
            </p:cNvSpPr>
            <p:nvPr/>
          </p:nvSpPr>
          <p:spPr bwMode="auto">
            <a:xfrm>
              <a:off x="3186" y="4070"/>
              <a:ext cx="2477" cy="250"/>
            </a:xfrm>
            <a:prstGeom prst="rect">
              <a:avLst/>
            </a:prstGeom>
            <a:noFill/>
            <a:ln>
              <a:noFill/>
            </a:ln>
            <a:effectLst>
              <a:outerShdw dist="35921" dir="2700000" algn="ctr" rotWithShape="0">
                <a:srgbClr val="000000"/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800000"/>
                  </a:solidFill>
                </a14:hiddenFill>
              </a:ext>
              <a:ext uri="{91240B29-F687-4F45-9708-019B960494DF}">
                <a14:hiddenLine xmlns:a14="http://schemas.microsoft.com/office/drawing/2010/main" w="222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GB" altLang="en-US" sz="2000" b="1">
                  <a:solidFill>
                    <a:srgbClr val="00CC00"/>
                  </a:solidFill>
                </a:rPr>
                <a:t>Mrs Ples from Sterkfontein</a:t>
              </a:r>
              <a:endParaRPr lang="en-US" altLang="en-US" sz="2000" b="1">
                <a:solidFill>
                  <a:srgbClr val="00CC00"/>
                </a:solidFill>
              </a:endParaRPr>
            </a:p>
          </p:txBody>
        </p:sp>
      </p:grpSp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73660" y="3548904"/>
            <a:ext cx="3067050" cy="292417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71868" y="3053383"/>
            <a:ext cx="2220249" cy="380238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990" y="3028838"/>
            <a:ext cx="2164080" cy="3802380"/>
          </a:xfrm>
          <a:prstGeom prst="rect">
            <a:avLst/>
          </a:prstGeom>
        </p:spPr>
      </p:pic>
    </p:spTree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83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383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383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383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1" presetID="2" presetClass="entr" presetSubtype="6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83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4383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4383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8320" grpId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62" name="Text Box 2"/>
          <p:cNvSpPr txBox="1">
            <a:spLocks noChangeArrowheads="1"/>
          </p:cNvSpPr>
          <p:nvPr/>
        </p:nvSpPr>
        <p:spPr bwMode="auto">
          <a:xfrm>
            <a:off x="0" y="31562"/>
            <a:ext cx="9144000" cy="707886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  <a:ex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altLang="en-US" sz="4000" b="1" dirty="0">
                <a:solidFill>
                  <a:srgbClr val="000000"/>
                </a:solidFill>
              </a:rPr>
              <a:t>A Review of the Complexity (2)</a:t>
            </a:r>
          </a:p>
        </p:txBody>
      </p:sp>
      <p:sp>
        <p:nvSpPr>
          <p:cNvPr id="552964" name="Text Box 4"/>
          <p:cNvSpPr txBox="1">
            <a:spLocks noChangeArrowheads="1"/>
          </p:cNvSpPr>
          <p:nvPr/>
        </p:nvSpPr>
        <p:spPr bwMode="auto">
          <a:xfrm>
            <a:off x="138138" y="6459486"/>
            <a:ext cx="7267004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800000"/>
                </a:solidFill>
              </a14:hiddenFill>
            </a:ext>
            <a:ext uri="{91240B29-F687-4F45-9708-019B960494DF}">
              <a14:hiddenLine xmlns:a14="http://schemas.microsoft.com/office/drawing/2010/main" w="222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en-US" altLang="en-US" b="1" dirty="0">
                <a:hlinkClick r:id="rId3"/>
              </a:rPr>
              <a:t>http://www.sakan.org.za/SAKAN%20Complexities.pdf</a:t>
            </a:r>
            <a:r>
              <a:rPr lang="en-US" altLang="en-US" b="1" dirty="0"/>
              <a:t> </a:t>
            </a:r>
            <a:endParaRPr lang="en-US" altLang="en-US" sz="4000" b="1" dirty="0"/>
          </a:p>
        </p:txBody>
      </p:sp>
      <p:sp>
        <p:nvSpPr>
          <p:cNvPr id="552965" name="Line 5"/>
          <p:cNvSpPr>
            <a:spLocks noChangeShapeType="1"/>
          </p:cNvSpPr>
          <p:nvPr/>
        </p:nvSpPr>
        <p:spPr bwMode="auto">
          <a:xfrm>
            <a:off x="0" y="778580"/>
            <a:ext cx="9144000" cy="0"/>
          </a:xfrm>
          <a:prstGeom prst="line">
            <a:avLst/>
          </a:prstGeom>
          <a:noFill/>
          <a:ln w="114300" cmpd="tri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552966" name="Line 6"/>
          <p:cNvSpPr>
            <a:spLocks noChangeShapeType="1"/>
          </p:cNvSpPr>
          <p:nvPr/>
        </p:nvSpPr>
        <p:spPr bwMode="auto">
          <a:xfrm>
            <a:off x="16758" y="6424275"/>
            <a:ext cx="1970088" cy="0"/>
          </a:xfrm>
          <a:prstGeom prst="line">
            <a:avLst/>
          </a:prstGeom>
          <a:noFill/>
          <a:ln w="76200" cmpd="thickThin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48690" y="883453"/>
            <a:ext cx="7246620" cy="54711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1868137"/>
      </p:ext>
    </p:extLst>
  </p:cSld>
  <p:clrMapOvr>
    <a:masterClrMapping/>
  </p:clrMapOvr>
  <p:transition spd="med">
    <p:pull/>
  </p:transition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auto">
          <a:xfrm>
            <a:off x="0" y="5801192"/>
            <a:ext cx="9144000" cy="914400"/>
          </a:xfrm>
          <a:prstGeom prst="rect">
            <a:avLst/>
          </a:prstGeom>
          <a:solidFill>
            <a:schemeClr val="accent6">
              <a:lumMod val="50000"/>
            </a:schemeClr>
          </a:solidFill>
          <a:ln w="22225" cap="flat" cmpd="sng" algn="ctr">
            <a:solidFill>
              <a:schemeClr val="accent6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600" b="0" i="0" u="none" strike="noStrike" cap="none" normalizeH="0" baseline="0">
              <a:ln>
                <a:noFill/>
              </a:ln>
              <a:solidFill>
                <a:srgbClr val="FFFF00"/>
              </a:solidFill>
              <a:effectLst/>
              <a:latin typeface="Tahoma" panose="020B0604030504040204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89941" y="910161"/>
            <a:ext cx="9054059" cy="57523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l">
              <a:lnSpc>
                <a:spcPct val="90000"/>
              </a:lnSpc>
              <a:spcAft>
                <a:spcPts val="600"/>
              </a:spcAft>
              <a:buFont typeface="+mj-lt"/>
              <a:buAutoNum type="arabicPeriod"/>
            </a:pPr>
            <a:r>
              <a:rPr lang="en-GB" sz="2400" b="1" dirty="0">
                <a:latin typeface="Calibri" panose="020F0502020204030204" pitchFamily="34" charset="0"/>
                <a:cs typeface="Calibri" panose="020F0502020204030204" pitchFamily="34" charset="0"/>
              </a:rPr>
              <a:t>Attack Inequality from the Bottom Up:</a:t>
            </a:r>
          </a:p>
          <a:p>
            <a:pPr marL="800100" lvl="1" indent="-342900" algn="l">
              <a:lnSpc>
                <a:spcPct val="90000"/>
              </a:lnSpc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South Africa has the highest levels of inequality in the world: See charts at </a:t>
            </a:r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  <a:hlinkClick r:id="rId3"/>
              </a:rPr>
              <a:t>www.sakan.org.za</a:t>
            </a:r>
            <a:endParaRPr lang="en-GB" sz="2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2900" indent="-342900" algn="l">
              <a:lnSpc>
                <a:spcPct val="90000"/>
              </a:lnSpc>
              <a:spcAft>
                <a:spcPts val="600"/>
              </a:spcAft>
              <a:buFont typeface="+mj-lt"/>
              <a:buAutoNum type="arabicPeriod"/>
            </a:pPr>
            <a:r>
              <a:rPr lang="en-GB" sz="2400" b="1" dirty="0">
                <a:latin typeface="Calibri" panose="020F0502020204030204" pitchFamily="34" charset="0"/>
                <a:cs typeface="Calibri" panose="020F0502020204030204" pitchFamily="34" charset="0"/>
              </a:rPr>
              <a:t>Attack Extreme Poverty from the Bottom Up:</a:t>
            </a:r>
          </a:p>
          <a:p>
            <a:pPr marL="800100" lvl="1" indent="-342900" algn="l">
              <a:lnSpc>
                <a:spcPct val="90000"/>
              </a:lnSpc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Almost two-thirds of children in SA live below the upper band of the poverty line‚ according to the 2016 issue of the SA Child Gauge report – 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  <a:hlinkClick r:id="rId4"/>
              </a:rPr>
              <a:t>Sunday Times 22 November 2016</a:t>
            </a:r>
            <a:endParaRPr lang="en-US" sz="2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2900" indent="-342900" algn="l">
              <a:lnSpc>
                <a:spcPct val="90000"/>
              </a:lnSpc>
              <a:spcAft>
                <a:spcPts val="600"/>
              </a:spcAft>
              <a:buFont typeface="+mj-lt"/>
              <a:buAutoNum type="arabicPeriod"/>
            </a:pPr>
            <a:r>
              <a:rPr lang="en-US" sz="2400" b="1" dirty="0">
                <a:latin typeface="Calibri" panose="020F0502020204030204" pitchFamily="34" charset="0"/>
                <a:cs typeface="Calibri" panose="020F0502020204030204" pitchFamily="34" charset="0"/>
              </a:rPr>
              <a:t>Attack Child Exclusion and Deprivation of Opportunity:</a:t>
            </a:r>
          </a:p>
          <a:p>
            <a:pPr marL="800100" lvl="1" indent="-342900" algn="l">
              <a:lnSpc>
                <a:spcPct val="90000"/>
              </a:lnSpc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Too many children living in poverty – below the national poverty lines. Many are not at school, unemployed, and unemployable;</a:t>
            </a:r>
          </a:p>
          <a:p>
            <a:pPr marL="800100" lvl="1" indent="-342900" algn="l">
              <a:lnSpc>
                <a:spcPct val="90000"/>
              </a:lnSpc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Too many have little option but to resort to drugs and crime</a:t>
            </a:r>
          </a:p>
          <a:p>
            <a:pPr marL="800100" lvl="1" indent="-342900" algn="l">
              <a:lnSpc>
                <a:spcPct val="90000"/>
              </a:lnSpc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The education system does not help them, at any level – see </a:t>
            </a:r>
            <a:r>
              <a:rPr lang="en-US" sz="2000" b="1" dirty="0">
                <a:latin typeface="Calibri" panose="020F0502020204030204" pitchFamily="34" charset="0"/>
                <a:cs typeface="Calibri" panose="020F0502020204030204" pitchFamily="34" charset="0"/>
                <a:hlinkClick r:id="rId5"/>
              </a:rPr>
              <a:t>#</a:t>
            </a:r>
            <a:r>
              <a:rPr lang="en-US" sz="2000" b="1" dirty="0" err="1">
                <a:latin typeface="Calibri" panose="020F0502020204030204" pitchFamily="34" charset="0"/>
                <a:cs typeface="Calibri" panose="020F0502020204030204" pitchFamily="34" charset="0"/>
                <a:hlinkClick r:id="rId5"/>
              </a:rPr>
              <a:t>FeesMustFall</a:t>
            </a:r>
            <a:endParaRPr lang="en-US" sz="2000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800100" lvl="1" indent="-342900" algn="l">
              <a:lnSpc>
                <a:spcPct val="90000"/>
              </a:lnSpc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See inequality in Education: “</a:t>
            </a:r>
            <a:r>
              <a:rPr lang="en-US" sz="2000" b="1" i="1" dirty="0">
                <a:solidFill>
                  <a:srgbClr val="00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Some Children are more Equal than Others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: 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  <a:hlinkClick r:id="rId6"/>
              </a:rPr>
              <a:t>https://www.youtube.com/watch?v=hiEUu-Is0Ao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  <a:p>
            <a:pPr algn="just">
              <a:lnSpc>
                <a:spcPct val="90000"/>
              </a:lnSpc>
              <a:spcBef>
                <a:spcPts val="1800"/>
              </a:spcBef>
              <a:spcAft>
                <a:spcPts val="600"/>
              </a:spcAft>
            </a:pPr>
            <a:r>
              <a:rPr lang="en-US" sz="25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Address all Human Development challenges, including health, racism, wealth, from the Base of the South African People Pyramid</a:t>
            </a:r>
            <a:endParaRPr lang="en-GB" sz="25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Text Box 2"/>
          <p:cNvSpPr txBox="1">
            <a:spLocks noChangeArrowheads="1"/>
          </p:cNvSpPr>
          <p:nvPr/>
        </p:nvSpPr>
        <p:spPr bwMode="auto">
          <a:xfrm>
            <a:off x="0" y="31562"/>
            <a:ext cx="9144000" cy="707886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  <a:ex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altLang="en-US" sz="4000" b="1" dirty="0">
                <a:solidFill>
                  <a:srgbClr val="000000"/>
                </a:solidFill>
              </a:rPr>
              <a:t>What to Expect from IPILANS</a:t>
            </a:r>
          </a:p>
        </p:txBody>
      </p:sp>
      <p:sp>
        <p:nvSpPr>
          <p:cNvPr id="6" name="Line 5"/>
          <p:cNvSpPr>
            <a:spLocks noChangeShapeType="1"/>
          </p:cNvSpPr>
          <p:nvPr/>
        </p:nvSpPr>
        <p:spPr bwMode="auto">
          <a:xfrm>
            <a:off x="0" y="778580"/>
            <a:ext cx="9144000" cy="0"/>
          </a:xfrm>
          <a:prstGeom prst="line">
            <a:avLst/>
          </a:prstGeom>
          <a:noFill/>
          <a:ln w="114300" cmpd="tri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30937405"/>
      </p:ext>
    </p:extLst>
  </p:cSld>
  <p:clrMapOvr>
    <a:masterClrMapping/>
  </p:clrMapOvr>
  <p:transition spd="med">
    <p:pull/>
  </p:transition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9941" y="910161"/>
            <a:ext cx="9054059" cy="58492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l">
              <a:lnSpc>
                <a:spcPct val="90000"/>
              </a:lnSpc>
              <a:spcAft>
                <a:spcPts val="0"/>
              </a:spcAft>
              <a:buFont typeface="+mj-lt"/>
              <a:buAutoNum type="arabicPeriod"/>
            </a:pPr>
            <a:r>
              <a:rPr lang="en-GB" sz="2400" b="1" dirty="0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South Korea: </a:t>
            </a:r>
            <a:r>
              <a:rPr lang="en-GB" sz="2400" b="1" dirty="0">
                <a:latin typeface="Calibri" panose="020F0502020204030204" pitchFamily="34" charset="0"/>
                <a:cs typeface="Calibri" panose="020F0502020204030204" pitchFamily="34" charset="0"/>
              </a:rPr>
              <a:t>1</a:t>
            </a:r>
            <a:r>
              <a:rPr lang="en-GB" sz="2400" b="1" baseline="30000" dirty="0">
                <a:latin typeface="Calibri" panose="020F0502020204030204" pitchFamily="34" charset="0"/>
                <a:cs typeface="Calibri" panose="020F0502020204030204" pitchFamily="34" charset="0"/>
              </a:rPr>
              <a:t>st</a:t>
            </a:r>
            <a:r>
              <a:rPr lang="en-GB" sz="2400" b="1" dirty="0">
                <a:latin typeface="Calibri" panose="020F0502020204030204" pitchFamily="34" charset="0"/>
                <a:cs typeface="Calibri" panose="020F0502020204030204" pitchFamily="34" charset="0"/>
              </a:rPr>
              <a:t> “Dial-up” PC Bang in 1998 </a:t>
            </a:r>
            <a:r>
              <a:rPr lang="en-GB" sz="2400" b="1" dirty="0"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</a:t>
            </a:r>
            <a:r>
              <a:rPr lang="en-GB" sz="2400" b="1" dirty="0">
                <a:latin typeface="Calibri" panose="020F0502020204030204" pitchFamily="34" charset="0"/>
                <a:cs typeface="Calibri" panose="020F0502020204030204" pitchFamily="34" charset="0"/>
              </a:rPr>
              <a:t> ±12,000 by 2014</a:t>
            </a:r>
          </a:p>
          <a:p>
            <a:pPr marL="540000" lvl="1" indent="-252000" algn="l">
              <a:lnSpc>
                <a:spcPct val="90000"/>
              </a:lnSpc>
              <a:spcAft>
                <a:spcPts val="0"/>
              </a:spcAft>
              <a:buFont typeface="Wingdings" panose="05000000000000000000" pitchFamily="2" charset="2"/>
              <a:buChar char="Ø"/>
              <a:tabLst>
                <a:tab pos="352425" algn="l"/>
              </a:tabLst>
            </a:pPr>
            <a:r>
              <a:rPr lang="en-GB" sz="2000" b="1" dirty="0">
                <a:latin typeface="Calibri" panose="020F0502020204030204" pitchFamily="34" charset="0"/>
                <a:cs typeface="Calibri" panose="020F0502020204030204" pitchFamily="34" charset="0"/>
              </a:rPr>
              <a:t>Most connected nation on earth: &gt;82% households with multiple PCs;</a:t>
            </a:r>
          </a:p>
          <a:p>
            <a:pPr marL="540000" lvl="1" indent="-252000" algn="l">
              <a:lnSpc>
                <a:spcPct val="90000"/>
              </a:lnSpc>
              <a:spcAft>
                <a:spcPts val="0"/>
              </a:spcAft>
              <a:buFont typeface="Wingdings" panose="05000000000000000000" pitchFamily="2" charset="2"/>
              <a:buChar char="Ø"/>
              <a:tabLst>
                <a:tab pos="352425" algn="l"/>
              </a:tabLst>
            </a:pPr>
            <a:r>
              <a:rPr lang="en-GB" sz="2000" b="1" dirty="0">
                <a:latin typeface="Calibri" panose="020F0502020204030204" pitchFamily="34" charset="0"/>
                <a:cs typeface="Calibri" panose="020F0502020204030204" pitchFamily="34" charset="0"/>
              </a:rPr>
              <a:t>Still, public PC Bangs remain popular: “Professional” e-Sport league, massive earnings + economic contribution</a:t>
            </a:r>
            <a:endParaRPr lang="en-GB" sz="2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57200" indent="-4572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sz="2400" b="1" dirty="0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China: </a:t>
            </a:r>
            <a:r>
              <a:rPr lang="en-US" sz="2400" b="1" dirty="0">
                <a:latin typeface="Calibri" panose="020F0502020204030204" pitchFamily="34" charset="0"/>
                <a:cs typeface="Calibri" panose="020F0502020204030204" pitchFamily="34" charset="0"/>
              </a:rPr>
              <a:t>&lt;10% households with PC in year 2000, &gt; 50% by 2015</a:t>
            </a:r>
          </a:p>
          <a:p>
            <a:pPr marL="540000" lvl="1" indent="-252000" algn="l">
              <a:lnSpc>
                <a:spcPct val="90000"/>
              </a:lnSpc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High PC prices/poor quality, low ICT literacy drove IP cafés to &gt; 20,000 by 2010;</a:t>
            </a:r>
          </a:p>
          <a:p>
            <a:pPr marL="540000" lvl="1" indent="-252000" algn="l">
              <a:lnSpc>
                <a:spcPct val="90000"/>
              </a:lnSpc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&gt;10,000 closed 2010 to 2013 with growing PC + smartphone ownership</a:t>
            </a:r>
          </a:p>
          <a:p>
            <a:pPr marL="540000" lvl="1" indent="-252000" algn="l">
              <a:lnSpc>
                <a:spcPct val="90000"/>
              </a:lnSpc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Massive re-growth from 2013 – driven by e-Sport + professional leagues: 146,000 with 20 million daily users by 2015…</a:t>
            </a:r>
          </a:p>
          <a:p>
            <a:pPr marL="457200" indent="-4572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sz="2500" b="1" dirty="0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Brazil: </a:t>
            </a:r>
            <a:r>
              <a:rPr lang="en-US" sz="2400" b="1" dirty="0">
                <a:latin typeface="Calibri" panose="020F0502020204030204" pitchFamily="34" charset="0"/>
                <a:cs typeface="Calibri" panose="020F0502020204030204" pitchFamily="34" charset="0"/>
                <a:hlinkClick r:id="rId3"/>
              </a:rPr>
              <a:t>Favela Rising: the entrepreneurial spirit of Brazil’s slums</a:t>
            </a:r>
            <a:endParaRPr lang="en-US" sz="2500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540000" lvl="1" indent="-252000" algn="l">
              <a:lnSpc>
                <a:spcPct val="90000"/>
              </a:lnSpc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Favela (Slum) mid/high income group rose from 3% in 2013 to 7% in 2015</a:t>
            </a:r>
          </a:p>
          <a:p>
            <a:pPr marL="540000" lvl="1" indent="-252000" algn="l">
              <a:lnSpc>
                <a:spcPct val="90000"/>
              </a:lnSpc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Growth of broadband internet use, via LAN House, a major factor </a:t>
            </a:r>
          </a:p>
          <a:p>
            <a:pPr marL="540000" lvl="1" indent="-252000" algn="l">
              <a:lnSpc>
                <a:spcPct val="90000"/>
              </a:lnSpc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United Nations family uses LAN Houses to foster protection of women and girls from abuse (</a:t>
            </a:r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  <a:hlinkClick r:id="rId4"/>
              </a:rPr>
              <a:t>click for details</a:t>
            </a:r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) – Also read article by researcher </a:t>
            </a:r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  <a:hlinkClick r:id="rId5"/>
              </a:rPr>
              <a:t>David Nemer Here</a:t>
            </a:r>
            <a:endParaRPr lang="en-GB" sz="2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8000" indent="-4572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GB" sz="2500" b="1" dirty="0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South Africa: </a:t>
            </a:r>
            <a:r>
              <a:rPr lang="en-GB" sz="2400" b="1" dirty="0">
                <a:latin typeface="Calibri" panose="020F0502020204030204" pitchFamily="34" charset="0"/>
                <a:cs typeface="Calibri" panose="020F0502020204030204" pitchFamily="34" charset="0"/>
              </a:rPr>
              <a:t>Too few public internet cafés for poor communities:</a:t>
            </a:r>
          </a:p>
          <a:p>
            <a:pPr marL="540000" lvl="1" indent="-252000" algn="l">
              <a:lnSpc>
                <a:spcPct val="90000"/>
              </a:lnSpc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One hour Internet access in mid-income based internet cafés costs more than daily household incomes of 30  million South Africans</a:t>
            </a:r>
          </a:p>
          <a:p>
            <a:pPr marL="540000" lvl="1" indent="-252000" algn="l">
              <a:lnSpc>
                <a:spcPct val="90000"/>
              </a:lnSpc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Pro-poor public internet access provided mainly by immigrants (see Slide 22)</a:t>
            </a:r>
          </a:p>
          <a:p>
            <a:pPr marL="540000" lvl="1" indent="-252000" algn="l">
              <a:lnSpc>
                <a:spcPct val="90000"/>
              </a:lnSpc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en-GB" sz="2100" b="1" dirty="0">
                <a:solidFill>
                  <a:srgbClr val="FF66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Urgent need to provide large-scale internet access to marginalized youth</a:t>
            </a:r>
          </a:p>
        </p:txBody>
      </p:sp>
      <p:sp>
        <p:nvSpPr>
          <p:cNvPr id="5" name="Text Box 2"/>
          <p:cNvSpPr txBox="1">
            <a:spLocks noChangeArrowheads="1"/>
          </p:cNvSpPr>
          <p:nvPr/>
        </p:nvSpPr>
        <p:spPr bwMode="auto">
          <a:xfrm>
            <a:off x="0" y="31562"/>
            <a:ext cx="9144000" cy="707886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  <a:ex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altLang="en-US" sz="4000" b="1" dirty="0">
                <a:solidFill>
                  <a:srgbClr val="000000"/>
                </a:solidFill>
              </a:rPr>
              <a:t>Case Study Summaries</a:t>
            </a:r>
          </a:p>
        </p:txBody>
      </p:sp>
      <p:sp>
        <p:nvSpPr>
          <p:cNvPr id="6" name="Line 5"/>
          <p:cNvSpPr>
            <a:spLocks noChangeShapeType="1"/>
          </p:cNvSpPr>
          <p:nvPr/>
        </p:nvSpPr>
        <p:spPr bwMode="auto">
          <a:xfrm>
            <a:off x="0" y="778580"/>
            <a:ext cx="9144000" cy="0"/>
          </a:xfrm>
          <a:prstGeom prst="line">
            <a:avLst/>
          </a:prstGeom>
          <a:noFill/>
          <a:ln w="114300" cmpd="tri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27438253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0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3000"/>
                            </p:stCondLst>
                            <p:childTnLst>
                              <p:par>
                                <p:cTn id="28" presetID="10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000"/>
                            </p:stCondLst>
                            <p:childTnLst>
                              <p:par>
                                <p:cTn id="41" presetID="10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2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0540" y="699850"/>
            <a:ext cx="8122920" cy="6057900"/>
          </a:xfrm>
          <a:prstGeom prst="rect">
            <a:avLst/>
          </a:prstGeom>
        </p:spPr>
      </p:pic>
      <p:sp>
        <p:nvSpPr>
          <p:cNvPr id="10" name="Text Box 2"/>
          <p:cNvSpPr txBox="1">
            <a:spLocks noChangeArrowheads="1"/>
          </p:cNvSpPr>
          <p:nvPr/>
        </p:nvSpPr>
        <p:spPr bwMode="auto">
          <a:xfrm>
            <a:off x="0" y="31562"/>
            <a:ext cx="9144000" cy="492443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  <a:ex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altLang="en-US" sz="2600" b="1" dirty="0">
                <a:solidFill>
                  <a:srgbClr val="000000"/>
                </a:solidFill>
              </a:rPr>
              <a:t>Concluding Thoughts of Two Eminent South Africans </a:t>
            </a:r>
          </a:p>
        </p:txBody>
      </p:sp>
      <p:sp>
        <p:nvSpPr>
          <p:cNvPr id="11" name="Line 5"/>
          <p:cNvSpPr>
            <a:spLocks noChangeShapeType="1"/>
          </p:cNvSpPr>
          <p:nvPr/>
        </p:nvSpPr>
        <p:spPr bwMode="auto">
          <a:xfrm>
            <a:off x="0" y="554782"/>
            <a:ext cx="9144000" cy="0"/>
          </a:xfrm>
          <a:prstGeom prst="line">
            <a:avLst/>
          </a:prstGeom>
          <a:noFill/>
          <a:ln w="114300" cmpd="tri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3" name="TextBox 2">
            <a:hlinkClick r:id="rId4"/>
          </p:cNvPr>
          <p:cNvSpPr txBox="1"/>
          <p:nvPr/>
        </p:nvSpPr>
        <p:spPr>
          <a:xfrm>
            <a:off x="2365829" y="5445386"/>
            <a:ext cx="502194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GB" b="1" i="1" dirty="0">
                <a:hlinkClick r:id="rId4"/>
              </a:rPr>
              <a:t>See Video about Tobias here (Adult – Nudity)</a:t>
            </a:r>
            <a:endParaRPr lang="en-GB" b="1" i="1" dirty="0"/>
          </a:p>
        </p:txBody>
      </p:sp>
    </p:spTree>
  </p:cSld>
  <p:clrMapOvr>
    <a:masterClrMapping/>
  </p:clrMapOvr>
  <p:transition spd="med">
    <p:pull/>
  </p:transition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7410" y="721960"/>
            <a:ext cx="8199120" cy="6136040"/>
          </a:xfrm>
          <a:prstGeom prst="rect">
            <a:avLst/>
          </a:prstGeom>
        </p:spPr>
      </p:pic>
      <p:sp>
        <p:nvSpPr>
          <p:cNvPr id="10" name="Text Box 2"/>
          <p:cNvSpPr txBox="1">
            <a:spLocks noChangeArrowheads="1"/>
          </p:cNvSpPr>
          <p:nvPr/>
        </p:nvSpPr>
        <p:spPr bwMode="auto">
          <a:xfrm>
            <a:off x="0" y="31562"/>
            <a:ext cx="9144000" cy="492443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  <a:ex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altLang="en-US" sz="2600" b="1" dirty="0">
                <a:solidFill>
                  <a:srgbClr val="000000"/>
                </a:solidFill>
              </a:rPr>
              <a:t>Concluding Thoughts of Two Eminent South Africans </a:t>
            </a:r>
          </a:p>
        </p:txBody>
      </p:sp>
      <p:sp>
        <p:nvSpPr>
          <p:cNvPr id="11" name="Line 5"/>
          <p:cNvSpPr>
            <a:spLocks noChangeShapeType="1"/>
          </p:cNvSpPr>
          <p:nvPr/>
        </p:nvSpPr>
        <p:spPr bwMode="auto">
          <a:xfrm>
            <a:off x="0" y="554782"/>
            <a:ext cx="9144000" cy="0"/>
          </a:xfrm>
          <a:prstGeom prst="line">
            <a:avLst/>
          </a:prstGeom>
          <a:noFill/>
          <a:ln w="114300" cmpd="tri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4" name="TextBox 3"/>
          <p:cNvSpPr txBox="1"/>
          <p:nvPr/>
        </p:nvSpPr>
        <p:spPr>
          <a:xfrm>
            <a:off x="3550024" y="805362"/>
            <a:ext cx="3801036" cy="246221"/>
          </a:xfrm>
          <a:prstGeom prst="rect">
            <a:avLst/>
          </a:prstGeom>
          <a:solidFill>
            <a:srgbClr val="000000"/>
          </a:solidFill>
          <a:ln>
            <a:solidFill>
              <a:srgbClr val="000000"/>
            </a:solidFill>
          </a:ln>
        </p:spPr>
        <p:txBody>
          <a:bodyPr wrap="square" lIns="0" tIns="0" rIns="0" bIns="0" rtlCol="0">
            <a:spAutoFit/>
          </a:bodyPr>
          <a:lstStyle/>
          <a:p>
            <a:pPr lvl="1"/>
            <a:r>
              <a:rPr lang="en-US" b="1" dirty="0">
                <a:solidFill>
                  <a:srgbClr val="0066FF"/>
                </a:solidFill>
                <a:latin typeface="Calibri" panose="020F0502020204030204" pitchFamily="34" charset="0"/>
                <a:cs typeface="Calibri" panose="020F0502020204030204" pitchFamily="34" charset="0"/>
                <a:hlinkClick r:id="rId4"/>
              </a:rPr>
              <a:t>"I am an African"</a:t>
            </a:r>
            <a:endParaRPr lang="en-GB" dirty="0">
              <a:solidFill>
                <a:srgbClr val="0066FF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29455776"/>
      </p:ext>
    </p:extLst>
  </p:cSld>
  <p:clrMapOvr>
    <a:masterClrMapping/>
  </p:clrMapOvr>
  <p:transition spd="med">
    <p:pull/>
  </p:transition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3999" cy="685800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 bwMode="auto">
          <a:xfrm>
            <a:off x="30839" y="1074129"/>
            <a:ext cx="6049963" cy="3211342"/>
          </a:xfrm>
          <a:prstGeom prst="rect">
            <a:avLst/>
          </a:prstGeom>
          <a:solidFill>
            <a:srgbClr val="000000"/>
          </a:solidFill>
          <a:ln w="2222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6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ahoma" panose="020B0604030504040204" pitchFamily="34" charset="0"/>
            </a:endParaRPr>
          </a:p>
        </p:txBody>
      </p:sp>
      <p:sp>
        <p:nvSpPr>
          <p:cNvPr id="501762" name="Text Box 2"/>
          <p:cNvSpPr txBox="1">
            <a:spLocks noChangeArrowheads="1"/>
          </p:cNvSpPr>
          <p:nvPr/>
        </p:nvSpPr>
        <p:spPr bwMode="auto">
          <a:xfrm>
            <a:off x="0" y="3144539"/>
            <a:ext cx="6049963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FF9900"/>
                  </a:outerShdw>
                </a:effectLst>
              </a14:hiddenEffects>
            </a:ext>
          </a:extLst>
        </p:spPr>
        <p:txBody>
          <a:bodyPr lIns="0" tIns="0" rIns="0" bIns="0" anchor="ctr" anchorCtr="0">
            <a:spAutoFit/>
          </a:bodyPr>
          <a:lstStyle>
            <a:lvl1pPr marL="88900" indent="-88900" algn="l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444500" indent="-176213" algn="l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algn="l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algn="l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algn="l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40000"/>
              </a:spcBef>
            </a:pPr>
            <a:r>
              <a:rPr lang="en-US" altLang="en-US" sz="5400" b="1" dirty="0">
                <a:solidFill>
                  <a:schemeClr val="tx2"/>
                </a:solidFill>
                <a:effectLst>
                  <a:outerShdw blurRad="38100" dist="38100" dir="2700000" algn="tl">
                    <a:srgbClr val="010199"/>
                  </a:outerShdw>
                </a:effectLst>
                <a:latin typeface="Arial Unicode MS" panose="020B0604020202020204" pitchFamily="34" charset="-128"/>
              </a:rPr>
              <a:t>Thank You</a:t>
            </a:r>
          </a:p>
        </p:txBody>
      </p:sp>
      <p:sp>
        <p:nvSpPr>
          <p:cNvPr id="501765" name="Rectangle 5"/>
          <p:cNvSpPr>
            <a:spLocks noGrp="1" noChangeArrowheads="1"/>
          </p:cNvSpPr>
          <p:nvPr>
            <p:ph type="ctrTitle"/>
          </p:nvPr>
        </p:nvSpPr>
        <p:spPr>
          <a:xfrm>
            <a:off x="30840" y="1139113"/>
            <a:ext cx="6011863" cy="2067826"/>
          </a:xfrm>
          <a:noFill/>
          <a:ln/>
          <a:effectLst>
            <a:outerShdw dist="28398" dir="1593903" algn="ctr" rotWithShape="0">
              <a:srgbClr val="CC9900"/>
            </a:outerShdw>
          </a:effectLst>
        </p:spPr>
        <p:txBody>
          <a:bodyPr anchor="ctr"/>
          <a:lstStyle/>
          <a:p>
            <a:pPr algn="just">
              <a:lnSpc>
                <a:spcPct val="90000"/>
              </a:lnSpc>
            </a:pPr>
            <a:r>
              <a:rPr lang="en-US" altLang="en-US" sz="3200" dirty="0">
                <a:solidFill>
                  <a:srgbClr val="FFFF00"/>
                </a:solidFill>
                <a:effectLst/>
              </a:rPr>
              <a:t>Only with Knowledge for ALL can South Africa Enjoy her magnificence and overcome her blemishes</a:t>
            </a:r>
            <a:endParaRPr lang="en-US" altLang="en-US" sz="3200" dirty="0">
              <a:solidFill>
                <a:srgbClr val="000000"/>
              </a:solidFill>
              <a:effectLst/>
            </a:endParaRPr>
          </a:p>
        </p:txBody>
      </p:sp>
      <p:sp>
        <p:nvSpPr>
          <p:cNvPr id="501790" name="Rectangle 30"/>
          <p:cNvSpPr>
            <a:spLocks noChangeArrowheads="1"/>
          </p:cNvSpPr>
          <p:nvPr/>
        </p:nvSpPr>
        <p:spPr bwMode="auto">
          <a:xfrm>
            <a:off x="782828" y="3916139"/>
            <a:ext cx="4507889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800000"/>
                </a:solidFill>
              </a14:hiddenFill>
            </a:ext>
            <a:ext uri="{91240B29-F687-4F45-9708-019B960494DF}">
              <a14:hiddenLine xmlns:a14="http://schemas.microsoft.com/office/drawing/2010/main" w="222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GB" altLang="en-US" sz="1800" b="1" i="1" dirty="0">
                <a:solidFill>
                  <a:schemeClr val="accent2"/>
                </a:solidFill>
                <a:hlinkClick r:id="rId4"/>
              </a:rPr>
              <a:t>walterbrown@afrihost.co.za</a:t>
            </a:r>
            <a:r>
              <a:rPr lang="en-GB" altLang="en-US" sz="1800" b="1" i="1" dirty="0">
                <a:solidFill>
                  <a:schemeClr val="accent2"/>
                </a:solidFill>
              </a:rPr>
              <a:t> </a:t>
            </a:r>
            <a:endParaRPr lang="en-US" altLang="en-US" sz="1800" b="1" i="1" dirty="0">
              <a:solidFill>
                <a:schemeClr val="accent2"/>
              </a:solidFill>
            </a:endParaRPr>
          </a:p>
        </p:txBody>
      </p:sp>
    </p:spTree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5017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017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5017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withGroup">
                            <p:stCondLst>
                              <p:cond delay="2000"/>
                            </p:stCondLst>
                            <p:childTnLst>
                              <p:par>
                                <p:cTn id="1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2000"/>
                                        <p:tgtEl>
                                          <p:spTgt spid="5017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5017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1762" grpId="0"/>
      <p:bldP spid="501765" grpId="0"/>
      <p:bldP spid="50179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259" y="0"/>
            <a:ext cx="9093481" cy="6858000"/>
          </a:xfrm>
          <a:prstGeom prst="rect">
            <a:avLst/>
          </a:prstGeom>
        </p:spPr>
      </p:pic>
      <p:sp>
        <p:nvSpPr>
          <p:cNvPr id="526344" name="Text Box 8"/>
          <p:cNvSpPr txBox="1">
            <a:spLocks noChangeArrowheads="1"/>
          </p:cNvSpPr>
          <p:nvPr/>
        </p:nvSpPr>
        <p:spPr bwMode="auto">
          <a:xfrm>
            <a:off x="0" y="2667919"/>
            <a:ext cx="9144000" cy="2554545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rgbClr val="000000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800000"/>
                </a:solidFill>
              </a14:hiddenFill>
            </a:ext>
            <a:ext uri="{91240B29-F687-4F45-9708-019B960494DF}">
              <a14:hiddenLine xmlns:a14="http://schemas.microsoft.com/office/drawing/2010/main" w="222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altLang="en-US" sz="8000" b="1" dirty="0">
                <a:solidFill>
                  <a:srgbClr val="FFFF00"/>
                </a:solidFill>
              </a:rPr>
              <a:t>Hiding an Uncertain Future</a:t>
            </a:r>
            <a:endParaRPr lang="en-US" altLang="en-US" sz="8000" b="1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63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263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263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263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1" presetID="3" presetClass="emph" presetSubtype="2" accel="50000" decel="50000" autoRev="1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2" dur="2000" fill="hold"/>
                                        <p:tgtEl>
                                          <p:spTgt spid="52634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6344" grpId="0"/>
      <p:bldP spid="526344" grpId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6839" y="0"/>
            <a:ext cx="9136803" cy="6858000"/>
          </a:xfrm>
          <a:prstGeom prst="rect">
            <a:avLst/>
          </a:prstGeom>
          <a:noFill/>
          <a:ln w="28575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-6839" y="1572828"/>
            <a:ext cx="9150481" cy="4208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l">
              <a:lnSpc>
                <a:spcPct val="90000"/>
              </a:lnSpc>
              <a:spcAft>
                <a:spcPts val="800"/>
              </a:spcAft>
              <a:buFont typeface="Wingdings" panose="05000000000000000000" pitchFamily="2" charset="2"/>
              <a:buChar char="Ø"/>
            </a:pPr>
            <a:r>
              <a:rPr lang="en-GB" sz="2800" b="1" dirty="0">
                <a:latin typeface="Calibri" panose="020F0502020204030204" pitchFamily="34" charset="0"/>
                <a:cs typeface="Calibri" panose="020F0502020204030204" pitchFamily="34" charset="0"/>
              </a:rPr>
              <a:t>Highest Urban Inequality in the World: Johannesburg GINI Coefficient – 0.74 (Alarm level = 0.4 – UN Habitat 2010)</a:t>
            </a:r>
          </a:p>
          <a:p>
            <a:pPr marL="285750" indent="-285750" algn="l">
              <a:lnSpc>
                <a:spcPct val="90000"/>
              </a:lnSpc>
              <a:spcAft>
                <a:spcPts val="800"/>
              </a:spcAft>
              <a:buFont typeface="Wingdings" panose="05000000000000000000" pitchFamily="2" charset="2"/>
              <a:buChar char="Ø"/>
            </a:pPr>
            <a:r>
              <a:rPr lang="en-GB" sz="2800" b="1" dirty="0">
                <a:latin typeface="Calibri" panose="020F0502020204030204" pitchFamily="34" charset="0"/>
                <a:cs typeface="Calibri" panose="020F0502020204030204" pitchFamily="34" charset="0"/>
              </a:rPr>
              <a:t>63% South African Children live below poverty line (even after social grants: </a:t>
            </a:r>
            <a:r>
              <a:rPr lang="en-GB" sz="2800" b="1" dirty="0">
                <a:latin typeface="Calibri" panose="020F0502020204030204" pitchFamily="34" charset="0"/>
                <a:cs typeface="Calibri" panose="020F0502020204030204" pitchFamily="34" charset="0"/>
                <a:hlinkClick r:id="rId3"/>
              </a:rPr>
              <a:t>South African Child Gauge 2016</a:t>
            </a:r>
            <a:r>
              <a:rPr lang="en-GB" sz="2800" b="1" dirty="0">
                <a:latin typeface="Calibri" panose="020F0502020204030204" pitchFamily="34" charset="0"/>
                <a:cs typeface="Calibri" panose="020F0502020204030204" pitchFamily="34" charset="0"/>
              </a:rPr>
              <a:t>)</a:t>
            </a:r>
          </a:p>
          <a:p>
            <a:pPr marL="742950" lvl="1" indent="-285750" algn="l">
              <a:spcAft>
                <a:spcPts val="800"/>
              </a:spcAft>
              <a:buFont typeface="Wingdings" panose="05000000000000000000" pitchFamily="2" charset="2"/>
              <a:buChar char="§"/>
            </a:pPr>
            <a:r>
              <a:rPr lang="en-US" sz="2400" b="1" dirty="0">
                <a:latin typeface="Calibri" panose="020F0502020204030204" pitchFamily="34" charset="0"/>
                <a:cs typeface="Calibri" panose="020F0502020204030204" pitchFamily="34" charset="0"/>
              </a:rPr>
              <a:t>Poverty undermines people’s dignity, compromises children’s survival, growth, education and employment chances</a:t>
            </a:r>
          </a:p>
          <a:p>
            <a:pPr marL="285750" indent="-285750" algn="l">
              <a:spcAft>
                <a:spcPts val="800"/>
              </a:spcAft>
              <a:buFont typeface="Wingdings" panose="05000000000000000000" pitchFamily="2" charset="2"/>
              <a:buChar char="Ø"/>
            </a:pPr>
            <a:r>
              <a:rPr lang="en-US" sz="2800" b="1" dirty="0">
                <a:latin typeface="Calibri" panose="020F0502020204030204" pitchFamily="34" charset="0"/>
                <a:cs typeface="Calibri" panose="020F0502020204030204" pitchFamily="34" charset="0"/>
              </a:rPr>
              <a:t>Threatens National Economic Growth and Socio-political Stability</a:t>
            </a:r>
          </a:p>
          <a:p>
            <a:pPr marL="285750" indent="-285750" algn="l">
              <a:spcAft>
                <a:spcPts val="800"/>
              </a:spcAft>
              <a:buFont typeface="Wingdings" panose="05000000000000000000" pitchFamily="2" charset="2"/>
              <a:buChar char="Ø"/>
            </a:pPr>
            <a:r>
              <a:rPr lang="en-US" sz="2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Children and Youth are both </a:t>
            </a:r>
            <a:r>
              <a:rPr lang="en-US" sz="3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VICTIMS,</a:t>
            </a:r>
            <a:r>
              <a:rPr lang="en-US" sz="2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 and the </a:t>
            </a:r>
            <a:r>
              <a:rPr lang="en-US" sz="3400" b="1" dirty="0"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FUTURE</a:t>
            </a:r>
            <a:endParaRPr lang="en-US" sz="34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2" name="Text Box 8"/>
          <p:cNvSpPr txBox="1">
            <a:spLocks noChangeArrowheads="1"/>
          </p:cNvSpPr>
          <p:nvPr/>
        </p:nvSpPr>
        <p:spPr bwMode="auto">
          <a:xfrm>
            <a:off x="0" y="-26034"/>
            <a:ext cx="9144000" cy="1261884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rgbClr val="000000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800000"/>
                </a:solidFill>
              </a14:hiddenFill>
            </a:ext>
            <a:ext uri="{91240B29-F687-4F45-9708-019B960494DF}">
              <a14:hiddenLine xmlns:a14="http://schemas.microsoft.com/office/drawing/2010/main" w="222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altLang="en-US" sz="7600" b="1" dirty="0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Of Extreme Inequality</a:t>
            </a:r>
            <a:endParaRPr lang="en-US" altLang="en-US" sz="7600" b="1" dirty="0">
              <a:solidFill>
                <a:srgbClr val="FFFF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4" name="Straight Connector 3"/>
          <p:cNvCxnSpPr/>
          <p:nvPr/>
        </p:nvCxnSpPr>
        <p:spPr bwMode="auto">
          <a:xfrm>
            <a:off x="0" y="1348391"/>
            <a:ext cx="9144000" cy="0"/>
          </a:xfrm>
          <a:prstGeom prst="line">
            <a:avLst/>
          </a:prstGeom>
          <a:solidFill>
            <a:srgbClr val="800000"/>
          </a:solidFill>
          <a:ln w="101600" cap="flat" cmpd="thinThick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sp>
        <p:nvSpPr>
          <p:cNvPr id="5" name="TextBox 4"/>
          <p:cNvSpPr txBox="1"/>
          <p:nvPr/>
        </p:nvSpPr>
        <p:spPr>
          <a:xfrm>
            <a:off x="0" y="5884117"/>
            <a:ext cx="9144000" cy="954107"/>
          </a:xfrm>
          <a:prstGeom prst="rect">
            <a:avLst/>
          </a:prstGeom>
          <a:gradFill flip="none" rotWithShape="1">
            <a:gsLst>
              <a:gs pos="0">
                <a:srgbClr val="FF0000">
                  <a:shade val="30000"/>
                  <a:satMod val="115000"/>
                </a:srgbClr>
              </a:gs>
              <a:gs pos="0">
                <a:srgbClr val="FF0000">
                  <a:shade val="67500"/>
                  <a:satMod val="115000"/>
                </a:srgbClr>
              </a:gs>
              <a:gs pos="100000">
                <a:schemeClr val="accent6"/>
              </a:gs>
            </a:gsLst>
            <a:lin ang="16200000" scaled="1"/>
            <a:tileRect/>
          </a:gradFill>
        </p:spPr>
        <p:txBody>
          <a:bodyPr wrap="square" rtlCol="0">
            <a:spAutoFit/>
          </a:bodyPr>
          <a:lstStyle/>
          <a:p>
            <a:pPr lvl="0">
              <a:spcAft>
                <a:spcPts val="1800"/>
              </a:spcAft>
            </a:pP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South Africa’s Future is in the hands of Today’s Children and Youth: They are Tomorrow’s Leaders and Decision-makers</a:t>
            </a:r>
            <a:endParaRPr lang="en-GB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046714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3" presetClass="emph" presetSubtype="2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5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500"/>
                            </p:stCondLst>
                            <p:childTnLst>
                              <p:par>
                                <p:cTn id="17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2" grpId="0"/>
      <p:bldP spid="12" grpId="1"/>
      <p:bldP spid="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6839" y="0"/>
            <a:ext cx="9136803" cy="6858000"/>
          </a:xfrm>
          <a:prstGeom prst="rect">
            <a:avLst/>
          </a:prstGeom>
          <a:noFill/>
          <a:ln w="28575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Text Box 8"/>
          <p:cNvSpPr txBox="1">
            <a:spLocks noChangeArrowheads="1"/>
          </p:cNvSpPr>
          <p:nvPr/>
        </p:nvSpPr>
        <p:spPr bwMode="auto">
          <a:xfrm>
            <a:off x="0" y="-26034"/>
            <a:ext cx="9144000" cy="1107996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rgbClr val="000000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800000"/>
                </a:solidFill>
              </a14:hiddenFill>
            </a:ext>
            <a:ext uri="{91240B29-F687-4F45-9708-019B960494DF}">
              <a14:hiddenLine xmlns:a14="http://schemas.microsoft.com/office/drawing/2010/main" w="222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altLang="en-US" sz="6600" b="1" dirty="0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Inequality in Numbers (1)</a:t>
            </a:r>
            <a:endParaRPr lang="en-US" altLang="en-US" sz="6600" b="1" dirty="0">
              <a:solidFill>
                <a:srgbClr val="FFFF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4" name="Straight Connector 3"/>
          <p:cNvCxnSpPr/>
          <p:nvPr/>
        </p:nvCxnSpPr>
        <p:spPr bwMode="auto">
          <a:xfrm>
            <a:off x="2" y="1099743"/>
            <a:ext cx="9144000" cy="0"/>
          </a:xfrm>
          <a:prstGeom prst="line">
            <a:avLst/>
          </a:prstGeom>
          <a:solidFill>
            <a:srgbClr val="800000"/>
          </a:solidFill>
          <a:ln w="101600" cap="flat" cmpd="thinThick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6263" y="1231190"/>
            <a:ext cx="7971527" cy="5008072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49902" y="6325850"/>
            <a:ext cx="88142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latin typeface="Calibri" panose="020F0502020204030204" pitchFamily="34" charset="0"/>
                <a:cs typeface="Calibri" panose="020F0502020204030204" pitchFamily="34" charset="0"/>
              </a:rPr>
              <a:t>Slide created by author in 2010 from UN Habitat Report 2010/2011</a:t>
            </a:r>
          </a:p>
        </p:txBody>
      </p:sp>
    </p:spTree>
    <p:extLst>
      <p:ext uri="{BB962C8B-B14F-4D97-AF65-F5344CB8AC3E}">
        <p14:creationId xmlns:p14="http://schemas.microsoft.com/office/powerpoint/2010/main" val="6647618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6839" y="0"/>
            <a:ext cx="9136803" cy="6858000"/>
          </a:xfrm>
          <a:prstGeom prst="rect">
            <a:avLst/>
          </a:prstGeom>
          <a:noFill/>
          <a:ln w="28575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Text Box 8"/>
          <p:cNvSpPr txBox="1">
            <a:spLocks noChangeArrowheads="1"/>
          </p:cNvSpPr>
          <p:nvPr/>
        </p:nvSpPr>
        <p:spPr bwMode="auto">
          <a:xfrm>
            <a:off x="0" y="-26034"/>
            <a:ext cx="9144000" cy="1107996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rgbClr val="000000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800000"/>
                </a:solidFill>
              </a14:hiddenFill>
            </a:ext>
            <a:ext uri="{91240B29-F687-4F45-9708-019B960494DF}">
              <a14:hiddenLine xmlns:a14="http://schemas.microsoft.com/office/drawing/2010/main" w="222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altLang="en-US" sz="6600" b="1" dirty="0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Inequality in Numbers (2)</a:t>
            </a:r>
            <a:endParaRPr lang="en-US" altLang="en-US" sz="6600" b="1" dirty="0">
              <a:solidFill>
                <a:srgbClr val="FFFF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4" name="Straight Connector 3"/>
          <p:cNvCxnSpPr/>
          <p:nvPr/>
        </p:nvCxnSpPr>
        <p:spPr bwMode="auto">
          <a:xfrm>
            <a:off x="0" y="1138531"/>
            <a:ext cx="9144000" cy="0"/>
          </a:xfrm>
          <a:prstGeom prst="line">
            <a:avLst/>
          </a:prstGeom>
          <a:solidFill>
            <a:srgbClr val="800000"/>
          </a:solidFill>
          <a:ln w="101600" cap="flat" cmpd="thinThick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9605" y="1338489"/>
            <a:ext cx="8119718" cy="4831766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6481" y="6310860"/>
            <a:ext cx="9137519" cy="4462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300" dirty="0">
                <a:latin typeface="Calibri" panose="020F0502020204030204" pitchFamily="34" charset="0"/>
                <a:cs typeface="Calibri" panose="020F0502020204030204" pitchFamily="34" charset="0"/>
              </a:rPr>
              <a:t>Slide created by author in 2016 from UN Human Development Report 2015</a:t>
            </a:r>
          </a:p>
        </p:txBody>
      </p:sp>
    </p:spTree>
    <p:extLst>
      <p:ext uri="{BB962C8B-B14F-4D97-AF65-F5344CB8AC3E}">
        <p14:creationId xmlns:p14="http://schemas.microsoft.com/office/powerpoint/2010/main" val="41728012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6839" y="0"/>
            <a:ext cx="9136803" cy="6858000"/>
          </a:xfrm>
          <a:prstGeom prst="rect">
            <a:avLst/>
          </a:prstGeom>
          <a:noFill/>
          <a:ln w="28575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4" name="Straight Connector 3"/>
          <p:cNvCxnSpPr/>
          <p:nvPr/>
        </p:nvCxnSpPr>
        <p:spPr bwMode="auto">
          <a:xfrm>
            <a:off x="0" y="1258451"/>
            <a:ext cx="9144000" cy="0"/>
          </a:xfrm>
          <a:prstGeom prst="line">
            <a:avLst/>
          </a:prstGeom>
          <a:solidFill>
            <a:srgbClr val="800000"/>
          </a:solidFill>
          <a:ln w="101600" cap="flat" cmpd="thinThick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brightnessContrast bright="-20000" contrast="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95219" y="1406811"/>
            <a:ext cx="8953562" cy="4820848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86711" y="6310221"/>
            <a:ext cx="90487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800" dirty="0">
                <a:latin typeface="Calibri" panose="020F0502020204030204" pitchFamily="34" charset="0"/>
                <a:cs typeface="Calibri" panose="020F0502020204030204" pitchFamily="34" charset="0"/>
              </a:rPr>
              <a:t>Source: The Economist 2012: For richer, for poorer:  </a:t>
            </a:r>
            <a:r>
              <a:rPr lang="en-GB" dirty="0">
                <a:latin typeface="Calibri" panose="020F0502020204030204" pitchFamily="34" charset="0"/>
                <a:cs typeface="Calibri" panose="020F0502020204030204" pitchFamily="34" charset="0"/>
                <a:hlinkClick r:id="rId5"/>
              </a:rPr>
              <a:t>http://www.economist.com/node/21564414</a:t>
            </a:r>
            <a:r>
              <a:rPr lang="en-GB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</p:txBody>
      </p:sp>
      <p:sp>
        <p:nvSpPr>
          <p:cNvPr id="8" name="Text Box 8"/>
          <p:cNvSpPr txBox="1">
            <a:spLocks noChangeArrowheads="1"/>
          </p:cNvSpPr>
          <p:nvPr/>
        </p:nvSpPr>
        <p:spPr bwMode="auto">
          <a:xfrm>
            <a:off x="0" y="-26034"/>
            <a:ext cx="9144000" cy="1107996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rgbClr val="000000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800000"/>
                </a:solidFill>
              </a14:hiddenFill>
            </a:ext>
            <a:ext uri="{91240B29-F687-4F45-9708-019B960494DF}">
              <a14:hiddenLine xmlns:a14="http://schemas.microsoft.com/office/drawing/2010/main" w="222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altLang="en-US" sz="6600" b="1" dirty="0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Inequality in Numbers (3)</a:t>
            </a:r>
            <a:endParaRPr lang="en-US" altLang="en-US" sz="6600" b="1" dirty="0">
              <a:solidFill>
                <a:srgbClr val="FFFF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32122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theme/theme1.xml><?xml version="1.0" encoding="utf-8"?>
<a:theme xmlns:a="http://schemas.openxmlformats.org/drawingml/2006/main" name="Ocean">
  <a:themeElements>
    <a:clrScheme name="Ocean 1">
      <a:dk1>
        <a:srgbClr val="010199"/>
      </a:dk1>
      <a:lt1>
        <a:srgbClr val="FFFFFF"/>
      </a:lt1>
      <a:dk2>
        <a:srgbClr val="000099"/>
      </a:dk2>
      <a:lt2>
        <a:srgbClr val="FFFFFF"/>
      </a:lt2>
      <a:accent1>
        <a:srgbClr val="33CCCC"/>
      </a:accent1>
      <a:accent2>
        <a:srgbClr val="00C600"/>
      </a:accent2>
      <a:accent3>
        <a:srgbClr val="AAAACA"/>
      </a:accent3>
      <a:accent4>
        <a:srgbClr val="DADADA"/>
      </a:accent4>
      <a:accent5>
        <a:srgbClr val="ADE2E2"/>
      </a:accent5>
      <a:accent6>
        <a:srgbClr val="00B300"/>
      </a:accent6>
      <a:hlink>
        <a:srgbClr val="FFCC00"/>
      </a:hlink>
      <a:folHlink>
        <a:srgbClr val="6699FF"/>
      </a:folHlink>
    </a:clrScheme>
    <a:fontScheme name="Ocean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800000"/>
        </a:solidFill>
        <a:ln w="22225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rgbClr val="808080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1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anose="020B0604030504040204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800000"/>
        </a:solidFill>
        <a:ln w="22225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rgbClr val="808080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1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anose="020B0604030504040204" pitchFamily="34" charset="0"/>
          </a:defRPr>
        </a:defPPr>
      </a:lstStyle>
    </a:lnDef>
  </a:objectDefaults>
  <a:extraClrSchemeLst>
    <a:extraClrScheme>
      <a:clrScheme name="Ocean 1">
        <a:dk1>
          <a:srgbClr val="010199"/>
        </a:dk1>
        <a:lt1>
          <a:srgbClr val="FFFFFF"/>
        </a:lt1>
        <a:dk2>
          <a:srgbClr val="000099"/>
        </a:dk2>
        <a:lt2>
          <a:srgbClr val="FFFFFF"/>
        </a:lt2>
        <a:accent1>
          <a:srgbClr val="33CCCC"/>
        </a:accent1>
        <a:accent2>
          <a:srgbClr val="00C600"/>
        </a:accent2>
        <a:accent3>
          <a:srgbClr val="AAAACA"/>
        </a:accent3>
        <a:accent4>
          <a:srgbClr val="DADADA"/>
        </a:accent4>
        <a:accent5>
          <a:srgbClr val="ADE2E2"/>
        </a:accent5>
        <a:accent6>
          <a:srgbClr val="00B300"/>
        </a:accent6>
        <a:hlink>
          <a:srgbClr val="FFCC00"/>
        </a:hlink>
        <a:folHlink>
          <a:srgbClr val="66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ean 2">
        <a:dk1>
          <a:srgbClr val="000066"/>
        </a:dk1>
        <a:lt1>
          <a:srgbClr val="FFFFFF"/>
        </a:lt1>
        <a:dk2>
          <a:srgbClr val="5D93FF"/>
        </a:dk2>
        <a:lt2>
          <a:srgbClr val="FFFFFF"/>
        </a:lt2>
        <a:accent1>
          <a:srgbClr val="6666FF"/>
        </a:accent1>
        <a:accent2>
          <a:srgbClr val="9999FF"/>
        </a:accent2>
        <a:accent3>
          <a:srgbClr val="B6C8FF"/>
        </a:accent3>
        <a:accent4>
          <a:srgbClr val="DADADA"/>
        </a:accent4>
        <a:accent5>
          <a:srgbClr val="B8B8FF"/>
        </a:accent5>
        <a:accent6>
          <a:srgbClr val="8A8AE7"/>
        </a:accent6>
        <a:hlink>
          <a:srgbClr val="FF3300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ean 3">
        <a:dk1>
          <a:srgbClr val="000000"/>
        </a:dk1>
        <a:lt1>
          <a:srgbClr val="FFFFFF"/>
        </a:lt1>
        <a:dk2>
          <a:srgbClr val="572E88"/>
        </a:dk2>
        <a:lt2>
          <a:srgbClr val="FFFFFF"/>
        </a:lt2>
        <a:accent1>
          <a:srgbClr val="FF6600"/>
        </a:accent1>
        <a:accent2>
          <a:srgbClr val="FFCC00"/>
        </a:accent2>
        <a:accent3>
          <a:srgbClr val="B4ADC3"/>
        </a:accent3>
        <a:accent4>
          <a:srgbClr val="DADADA"/>
        </a:accent4>
        <a:accent5>
          <a:srgbClr val="FFB8AA"/>
        </a:accent5>
        <a:accent6>
          <a:srgbClr val="E7B900"/>
        </a:accent6>
        <a:hlink>
          <a:srgbClr val="33CCCC"/>
        </a:hlink>
        <a:folHlink>
          <a:srgbClr val="36CC6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ean 4">
        <a:dk1>
          <a:srgbClr val="003366"/>
        </a:dk1>
        <a:lt1>
          <a:srgbClr val="FFFFFF"/>
        </a:lt1>
        <a:dk2>
          <a:srgbClr val="666699"/>
        </a:dk2>
        <a:lt2>
          <a:srgbClr val="FFFFFF"/>
        </a:lt2>
        <a:accent1>
          <a:srgbClr val="9966FF"/>
        </a:accent1>
        <a:accent2>
          <a:srgbClr val="00CC66"/>
        </a:accent2>
        <a:accent3>
          <a:srgbClr val="B8B8CA"/>
        </a:accent3>
        <a:accent4>
          <a:srgbClr val="DADADA"/>
        </a:accent4>
        <a:accent5>
          <a:srgbClr val="CAB8FF"/>
        </a:accent5>
        <a:accent6>
          <a:srgbClr val="00B95C"/>
        </a:accent6>
        <a:hlink>
          <a:srgbClr val="65C8FF"/>
        </a:hlink>
        <a:folHlink>
          <a:srgbClr val="FFCC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ean 5">
        <a:dk1>
          <a:srgbClr val="000000"/>
        </a:dk1>
        <a:lt1>
          <a:srgbClr val="FFFFFF"/>
        </a:lt1>
        <a:dk2>
          <a:srgbClr val="336600"/>
        </a:dk2>
        <a:lt2>
          <a:srgbClr val="FFFFFF"/>
        </a:lt2>
        <a:accent1>
          <a:srgbClr val="B7C533"/>
        </a:accent1>
        <a:accent2>
          <a:srgbClr val="CCCCFF"/>
        </a:accent2>
        <a:accent3>
          <a:srgbClr val="ADB8AA"/>
        </a:accent3>
        <a:accent4>
          <a:srgbClr val="DADADA"/>
        </a:accent4>
        <a:accent5>
          <a:srgbClr val="D8DFAD"/>
        </a:accent5>
        <a:accent6>
          <a:srgbClr val="B9B9E7"/>
        </a:accent6>
        <a:hlink>
          <a:srgbClr val="FFFFCC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ean 6">
        <a:dk1>
          <a:srgbClr val="000000"/>
        </a:dk1>
        <a:lt1>
          <a:srgbClr val="FFFFFF"/>
        </a:lt1>
        <a:dk2>
          <a:srgbClr val="006B80"/>
        </a:dk2>
        <a:lt2>
          <a:srgbClr val="C1CB75"/>
        </a:lt2>
        <a:accent1>
          <a:srgbClr val="6F8406"/>
        </a:accent1>
        <a:accent2>
          <a:srgbClr val="D9E288"/>
        </a:accent2>
        <a:accent3>
          <a:srgbClr val="AABAC0"/>
        </a:accent3>
        <a:accent4>
          <a:srgbClr val="DADADA"/>
        </a:accent4>
        <a:accent5>
          <a:srgbClr val="BBC2AA"/>
        </a:accent5>
        <a:accent6>
          <a:srgbClr val="C4CD7B"/>
        </a:accent6>
        <a:hlink>
          <a:srgbClr val="00CC00"/>
        </a:hlink>
        <a:folHlink>
          <a:srgbClr val="C0FF7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ean 7">
        <a:dk1>
          <a:srgbClr val="5F5F5F"/>
        </a:dk1>
        <a:lt1>
          <a:srgbClr val="FFFFFF"/>
        </a:lt1>
        <a:dk2>
          <a:srgbClr val="FF6600"/>
        </a:dk2>
        <a:lt2>
          <a:srgbClr val="FFFFFF"/>
        </a:lt2>
        <a:accent1>
          <a:srgbClr val="CC6600"/>
        </a:accent1>
        <a:accent2>
          <a:srgbClr val="FF6600"/>
        </a:accent2>
        <a:accent3>
          <a:srgbClr val="FFB8AA"/>
        </a:accent3>
        <a:accent4>
          <a:srgbClr val="DADADA"/>
        </a:accent4>
        <a:accent5>
          <a:srgbClr val="E2B8AA"/>
        </a:accent5>
        <a:accent6>
          <a:srgbClr val="E75C00"/>
        </a:accent6>
        <a:hlink>
          <a:srgbClr val="FFFF99"/>
        </a:hlink>
        <a:folHlink>
          <a:srgbClr val="FFCC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ean 8">
        <a:dk1>
          <a:srgbClr val="000000"/>
        </a:dk1>
        <a:lt1>
          <a:srgbClr val="FFFFFF"/>
        </a:lt1>
        <a:dk2>
          <a:srgbClr val="FFBA2F"/>
        </a:dk2>
        <a:lt2>
          <a:srgbClr val="A50021"/>
        </a:lt2>
        <a:accent1>
          <a:srgbClr val="FF6600"/>
        </a:accent1>
        <a:accent2>
          <a:srgbClr val="CC6600"/>
        </a:accent2>
        <a:accent3>
          <a:srgbClr val="FFD9AD"/>
        </a:accent3>
        <a:accent4>
          <a:srgbClr val="DADADA"/>
        </a:accent4>
        <a:accent5>
          <a:srgbClr val="FFB8AA"/>
        </a:accent5>
        <a:accent6>
          <a:srgbClr val="B95C00"/>
        </a:accent6>
        <a:hlink>
          <a:srgbClr val="663300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cean">
  <a:themeElements>
    <a:clrScheme name="Ocean 1">
      <a:dk1>
        <a:srgbClr val="010199"/>
      </a:dk1>
      <a:lt1>
        <a:srgbClr val="FFFFFF"/>
      </a:lt1>
      <a:dk2>
        <a:srgbClr val="000099"/>
      </a:dk2>
      <a:lt2>
        <a:srgbClr val="FFFFFF"/>
      </a:lt2>
      <a:accent1>
        <a:srgbClr val="33CCCC"/>
      </a:accent1>
      <a:accent2>
        <a:srgbClr val="00C600"/>
      </a:accent2>
      <a:accent3>
        <a:srgbClr val="AAAACA"/>
      </a:accent3>
      <a:accent4>
        <a:srgbClr val="DADADA"/>
      </a:accent4>
      <a:accent5>
        <a:srgbClr val="ADE2E2"/>
      </a:accent5>
      <a:accent6>
        <a:srgbClr val="00B300"/>
      </a:accent6>
      <a:hlink>
        <a:srgbClr val="FFCC00"/>
      </a:hlink>
      <a:folHlink>
        <a:srgbClr val="6699FF"/>
      </a:folHlink>
    </a:clrScheme>
    <a:fontScheme name="Ocean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800000"/>
        </a:solidFill>
        <a:ln w="22225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rgbClr val="808080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1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anose="020B0604030504040204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800000"/>
        </a:solidFill>
        <a:ln w="22225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rgbClr val="808080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1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anose="020B0604030504040204" pitchFamily="34" charset="0"/>
          </a:defRPr>
        </a:defPPr>
      </a:lstStyle>
    </a:lnDef>
  </a:objectDefaults>
  <a:extraClrSchemeLst>
    <a:extraClrScheme>
      <a:clrScheme name="Ocean 1">
        <a:dk1>
          <a:srgbClr val="010199"/>
        </a:dk1>
        <a:lt1>
          <a:srgbClr val="FFFFFF"/>
        </a:lt1>
        <a:dk2>
          <a:srgbClr val="000099"/>
        </a:dk2>
        <a:lt2>
          <a:srgbClr val="FFFFFF"/>
        </a:lt2>
        <a:accent1>
          <a:srgbClr val="33CCCC"/>
        </a:accent1>
        <a:accent2>
          <a:srgbClr val="00C600"/>
        </a:accent2>
        <a:accent3>
          <a:srgbClr val="AAAACA"/>
        </a:accent3>
        <a:accent4>
          <a:srgbClr val="DADADA"/>
        </a:accent4>
        <a:accent5>
          <a:srgbClr val="ADE2E2"/>
        </a:accent5>
        <a:accent6>
          <a:srgbClr val="00B300"/>
        </a:accent6>
        <a:hlink>
          <a:srgbClr val="FFCC00"/>
        </a:hlink>
        <a:folHlink>
          <a:srgbClr val="66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ean 2">
        <a:dk1>
          <a:srgbClr val="000066"/>
        </a:dk1>
        <a:lt1>
          <a:srgbClr val="FFFFFF"/>
        </a:lt1>
        <a:dk2>
          <a:srgbClr val="5D93FF"/>
        </a:dk2>
        <a:lt2>
          <a:srgbClr val="FFFFFF"/>
        </a:lt2>
        <a:accent1>
          <a:srgbClr val="6666FF"/>
        </a:accent1>
        <a:accent2>
          <a:srgbClr val="9999FF"/>
        </a:accent2>
        <a:accent3>
          <a:srgbClr val="B6C8FF"/>
        </a:accent3>
        <a:accent4>
          <a:srgbClr val="DADADA"/>
        </a:accent4>
        <a:accent5>
          <a:srgbClr val="B8B8FF"/>
        </a:accent5>
        <a:accent6>
          <a:srgbClr val="8A8AE7"/>
        </a:accent6>
        <a:hlink>
          <a:srgbClr val="FF3300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ean 3">
        <a:dk1>
          <a:srgbClr val="000000"/>
        </a:dk1>
        <a:lt1>
          <a:srgbClr val="FFFFFF"/>
        </a:lt1>
        <a:dk2>
          <a:srgbClr val="572E88"/>
        </a:dk2>
        <a:lt2>
          <a:srgbClr val="FFFFFF"/>
        </a:lt2>
        <a:accent1>
          <a:srgbClr val="FF6600"/>
        </a:accent1>
        <a:accent2>
          <a:srgbClr val="FFCC00"/>
        </a:accent2>
        <a:accent3>
          <a:srgbClr val="B4ADC3"/>
        </a:accent3>
        <a:accent4>
          <a:srgbClr val="DADADA"/>
        </a:accent4>
        <a:accent5>
          <a:srgbClr val="FFB8AA"/>
        </a:accent5>
        <a:accent6>
          <a:srgbClr val="E7B900"/>
        </a:accent6>
        <a:hlink>
          <a:srgbClr val="33CCCC"/>
        </a:hlink>
        <a:folHlink>
          <a:srgbClr val="36CC6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ean 4">
        <a:dk1>
          <a:srgbClr val="003366"/>
        </a:dk1>
        <a:lt1>
          <a:srgbClr val="FFFFFF"/>
        </a:lt1>
        <a:dk2>
          <a:srgbClr val="666699"/>
        </a:dk2>
        <a:lt2>
          <a:srgbClr val="FFFFFF"/>
        </a:lt2>
        <a:accent1>
          <a:srgbClr val="9966FF"/>
        </a:accent1>
        <a:accent2>
          <a:srgbClr val="00CC66"/>
        </a:accent2>
        <a:accent3>
          <a:srgbClr val="B8B8CA"/>
        </a:accent3>
        <a:accent4>
          <a:srgbClr val="DADADA"/>
        </a:accent4>
        <a:accent5>
          <a:srgbClr val="CAB8FF"/>
        </a:accent5>
        <a:accent6>
          <a:srgbClr val="00B95C"/>
        </a:accent6>
        <a:hlink>
          <a:srgbClr val="65C8FF"/>
        </a:hlink>
        <a:folHlink>
          <a:srgbClr val="FFCC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ean 5">
        <a:dk1>
          <a:srgbClr val="000000"/>
        </a:dk1>
        <a:lt1>
          <a:srgbClr val="FFFFFF"/>
        </a:lt1>
        <a:dk2>
          <a:srgbClr val="336600"/>
        </a:dk2>
        <a:lt2>
          <a:srgbClr val="FFFFFF"/>
        </a:lt2>
        <a:accent1>
          <a:srgbClr val="B7C533"/>
        </a:accent1>
        <a:accent2>
          <a:srgbClr val="CCCCFF"/>
        </a:accent2>
        <a:accent3>
          <a:srgbClr val="ADB8AA"/>
        </a:accent3>
        <a:accent4>
          <a:srgbClr val="DADADA"/>
        </a:accent4>
        <a:accent5>
          <a:srgbClr val="D8DFAD"/>
        </a:accent5>
        <a:accent6>
          <a:srgbClr val="B9B9E7"/>
        </a:accent6>
        <a:hlink>
          <a:srgbClr val="FFFFCC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ean 6">
        <a:dk1>
          <a:srgbClr val="000000"/>
        </a:dk1>
        <a:lt1>
          <a:srgbClr val="FFFFFF"/>
        </a:lt1>
        <a:dk2>
          <a:srgbClr val="006B80"/>
        </a:dk2>
        <a:lt2>
          <a:srgbClr val="C1CB75"/>
        </a:lt2>
        <a:accent1>
          <a:srgbClr val="6F8406"/>
        </a:accent1>
        <a:accent2>
          <a:srgbClr val="D9E288"/>
        </a:accent2>
        <a:accent3>
          <a:srgbClr val="AABAC0"/>
        </a:accent3>
        <a:accent4>
          <a:srgbClr val="DADADA"/>
        </a:accent4>
        <a:accent5>
          <a:srgbClr val="BBC2AA"/>
        </a:accent5>
        <a:accent6>
          <a:srgbClr val="C4CD7B"/>
        </a:accent6>
        <a:hlink>
          <a:srgbClr val="00CC00"/>
        </a:hlink>
        <a:folHlink>
          <a:srgbClr val="C0FF7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ean 7">
        <a:dk1>
          <a:srgbClr val="5F5F5F"/>
        </a:dk1>
        <a:lt1>
          <a:srgbClr val="FFFFFF"/>
        </a:lt1>
        <a:dk2>
          <a:srgbClr val="FF6600"/>
        </a:dk2>
        <a:lt2>
          <a:srgbClr val="FFFFFF"/>
        </a:lt2>
        <a:accent1>
          <a:srgbClr val="CC6600"/>
        </a:accent1>
        <a:accent2>
          <a:srgbClr val="FF6600"/>
        </a:accent2>
        <a:accent3>
          <a:srgbClr val="FFB8AA"/>
        </a:accent3>
        <a:accent4>
          <a:srgbClr val="DADADA"/>
        </a:accent4>
        <a:accent5>
          <a:srgbClr val="E2B8AA"/>
        </a:accent5>
        <a:accent6>
          <a:srgbClr val="E75C00"/>
        </a:accent6>
        <a:hlink>
          <a:srgbClr val="FFFF99"/>
        </a:hlink>
        <a:folHlink>
          <a:srgbClr val="FFCC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ean 8">
        <a:dk1>
          <a:srgbClr val="000000"/>
        </a:dk1>
        <a:lt1>
          <a:srgbClr val="FFFFFF"/>
        </a:lt1>
        <a:dk2>
          <a:srgbClr val="FFBA2F"/>
        </a:dk2>
        <a:lt2>
          <a:srgbClr val="A50021"/>
        </a:lt2>
        <a:accent1>
          <a:srgbClr val="FF6600"/>
        </a:accent1>
        <a:accent2>
          <a:srgbClr val="CC6600"/>
        </a:accent2>
        <a:accent3>
          <a:srgbClr val="FFD9AD"/>
        </a:accent3>
        <a:accent4>
          <a:srgbClr val="DADADA"/>
        </a:accent4>
        <a:accent5>
          <a:srgbClr val="FFB8AA"/>
        </a:accent5>
        <a:accent6>
          <a:srgbClr val="B95C00"/>
        </a:accent6>
        <a:hlink>
          <a:srgbClr val="663300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Blank Presentation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 Presentation">
      <a:majorFont>
        <a:latin typeface="Arial"/>
        <a:ea typeface="Osaka"/>
        <a:cs typeface=""/>
      </a:majorFont>
      <a:minorFont>
        <a:latin typeface="Arial"/>
        <a:ea typeface="Osaka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-32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-32" charset="-128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FFFFFF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Ocean</Template>
  <TotalTime>25120</TotalTime>
  <Pages>29</Pages>
  <Words>12917</Words>
  <Application>Microsoft Office PowerPoint</Application>
  <PresentationFormat>On-screen Show (4:3)</PresentationFormat>
  <Paragraphs>819</Paragraphs>
  <Slides>45</Slides>
  <Notes>44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45</vt:i4>
      </vt:variant>
    </vt:vector>
  </HeadingPairs>
  <TitlesOfParts>
    <vt:vector size="56" baseType="lpstr">
      <vt:lpstr>Arial Unicode MS</vt:lpstr>
      <vt:lpstr>Arial</vt:lpstr>
      <vt:lpstr>Calibri</vt:lpstr>
      <vt:lpstr>Calibri,Bold</vt:lpstr>
      <vt:lpstr>Calibri,Italic</vt:lpstr>
      <vt:lpstr>Tahoma</vt:lpstr>
      <vt:lpstr>Times New Roman</vt:lpstr>
      <vt:lpstr>Wingdings</vt:lpstr>
      <vt:lpstr>Ocean</vt:lpstr>
      <vt:lpstr>1_Ocean</vt:lpstr>
      <vt:lpstr>Blank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Only with Knowledge for ALL can South Africa Enjoy her magnificence and overcome her blemishes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SADC Telecom Policy Symposium</dc:title>
  <dc:subject>SADC Telecoms</dc:subject>
  <dc:creator>Walter Brown</dc:creator>
  <cp:keywords/>
  <dc:description/>
  <cp:lastModifiedBy>Walter Brown</cp:lastModifiedBy>
  <cp:revision>792</cp:revision>
  <cp:lastPrinted>1997-09-07T08:53:32Z</cp:lastPrinted>
  <dcterms:created xsi:type="dcterms:W3CDTF">1997-08-29T10:25:18Z</dcterms:created>
  <dcterms:modified xsi:type="dcterms:W3CDTF">2019-05-12T08:38:13Z</dcterms:modified>
</cp:coreProperties>
</file>